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venir" panose="020B0604020202020204" charset="0"/>
      <p:regular r:id="rId17"/>
    </p:embeddedFont>
    <p:embeddedFont>
      <p:font typeface="Avenir Bold" panose="020B0604020202020204" charset="0"/>
      <p:regular r:id="rId18"/>
    </p:embeddedFont>
    <p:embeddedFont>
      <p:font typeface="Calibri" panose="020F0502020204030204" pitchFamily="34" charset="0"/>
      <p:regular r:id="rId19"/>
      <p:bold r:id="rId20"/>
      <p:italic r:id="rId21"/>
      <p:boldItalic r:id="rId22"/>
    </p:embeddedFont>
    <p:embeddedFont>
      <p:font typeface="Garet 2 Bold" panose="020B0604020202020204" charset="0"/>
      <p:regular r:id="rId23"/>
    </p:embeddedFont>
    <p:embeddedFont>
      <p:font typeface="Montserrat" panose="00000500000000000000" pitchFamily="2" charset="0"/>
      <p:regular r:id="rId24"/>
      <p:bold r:id="rId25"/>
      <p:italic r:id="rId26"/>
      <p:boldItalic r:id="rId27"/>
    </p:embeddedFont>
    <p:embeddedFont>
      <p:font typeface="Montserrat Bold" panose="00000800000000000000" charset="0"/>
      <p:regular r:id="rId28"/>
    </p:embeddedFont>
    <p:embeddedFont>
      <p:font typeface="Montserrat Classic" panose="020B0604020202020204" charset="0"/>
      <p:regular r:id="rId29"/>
    </p:embeddedFont>
    <p:embeddedFont>
      <p:font typeface="Montserrat Classic Bold" panose="020B0604020202020204" charset="0"/>
      <p:regular r:id="rId30"/>
    </p:embeddedFont>
    <p:embeddedFont>
      <p:font typeface="Montserrat Medium" panose="00000600000000000000" pitchFamily="2" charset="0"/>
      <p:regular r:id="rId31"/>
      <p:italic r:id="rId32"/>
    </p:embeddedFont>
    <p:embeddedFont>
      <p:font typeface="Montserrat Medium Italics" panose="020B0604020202020204" charset="0"/>
      <p:regular r:id="rId33"/>
    </p:embeddedFont>
    <p:embeddedFont>
      <p:font typeface="Montserrat Semi-Bold" panose="020B0604020202020204" charset="0"/>
      <p:regular r:id="rId34"/>
    </p:embeddedFont>
    <p:embeddedFont>
      <p:font typeface="Open Sans" panose="020B0606030504020204" pitchFamily="3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tableStyles" Target="tableStyles.xml"/><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2.jpeg"/><Relationship Id="rId3" Type="http://schemas.microsoft.com/office/2007/relationships/media" Target="../media/media2.mp4"/><Relationship Id="rId7"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45.jpeg"/><Relationship Id="rId5" Type="http://schemas.microsoft.com/office/2007/relationships/media" Target="../media/media3.mp4"/><Relationship Id="rId10" Type="http://schemas.openxmlformats.org/officeDocument/2006/relationships/image" Target="../media/image44.jpeg"/><Relationship Id="rId4" Type="http://schemas.openxmlformats.org/officeDocument/2006/relationships/video" Target="../media/media2.mp4"/><Relationship Id="rId9" Type="http://schemas.openxmlformats.org/officeDocument/2006/relationships/image" Target="../media/image43.jpeg"/></Relationships>
</file>

<file path=ppt/slides/_rels/slide1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35" t="-34300" r="-21398" b="-10139"/>
            </a:stretch>
          </a:blipFill>
        </p:spPr>
        <p:txBody>
          <a:bodyPr/>
          <a:lstStyle/>
          <a:p>
            <a:endParaRPr lang="it-IT"/>
          </a:p>
        </p:txBody>
      </p:sp>
      <p:sp>
        <p:nvSpPr>
          <p:cNvPr id="3" name="AutoShape 3"/>
          <p:cNvSpPr/>
          <p:nvPr/>
        </p:nvSpPr>
        <p:spPr>
          <a:xfrm>
            <a:off x="1636836" y="6892191"/>
            <a:ext cx="14868655" cy="173843"/>
          </a:xfrm>
          <a:prstGeom prst="rect">
            <a:avLst/>
          </a:prstGeom>
          <a:solidFill>
            <a:srgbClr val="F8FBFD"/>
          </a:solidFill>
        </p:spPr>
        <p:txBody>
          <a:bodyPr/>
          <a:lstStyle/>
          <a:p>
            <a:endParaRPr lang="it-IT"/>
          </a:p>
        </p:txBody>
      </p:sp>
      <p:grpSp>
        <p:nvGrpSpPr>
          <p:cNvPr id="4" name="Group 4"/>
          <p:cNvGrpSpPr/>
          <p:nvPr/>
        </p:nvGrpSpPr>
        <p:grpSpPr>
          <a:xfrm>
            <a:off x="-138682" y="0"/>
            <a:ext cx="17091692" cy="2444537"/>
            <a:chOff x="0" y="0"/>
            <a:chExt cx="4501515" cy="643829"/>
          </a:xfrm>
        </p:grpSpPr>
        <p:sp>
          <p:nvSpPr>
            <p:cNvPr id="5" name="Freeform 5"/>
            <p:cNvSpPr/>
            <p:nvPr/>
          </p:nvSpPr>
          <p:spPr>
            <a:xfrm>
              <a:off x="0" y="0"/>
              <a:ext cx="4501516" cy="643829"/>
            </a:xfrm>
            <a:custGeom>
              <a:avLst/>
              <a:gdLst/>
              <a:ahLst/>
              <a:cxnLst/>
              <a:rect l="l" t="t" r="r" b="b"/>
              <a:pathLst>
                <a:path w="4501516" h="643829">
                  <a:moveTo>
                    <a:pt x="0" y="0"/>
                  </a:moveTo>
                  <a:lnTo>
                    <a:pt x="4501516" y="0"/>
                  </a:lnTo>
                  <a:lnTo>
                    <a:pt x="4501516" y="643829"/>
                  </a:lnTo>
                  <a:lnTo>
                    <a:pt x="0" y="643829"/>
                  </a:lnTo>
                  <a:close/>
                </a:path>
              </a:pathLst>
            </a:custGeom>
            <a:solidFill>
              <a:srgbClr val="CCD4D9">
                <a:alpha val="24706"/>
              </a:srgbClr>
            </a:solidFill>
          </p:spPr>
          <p:txBody>
            <a:bodyPr/>
            <a:lstStyle/>
            <a:p>
              <a:endParaRPr lang="it-IT"/>
            </a:p>
          </p:txBody>
        </p:sp>
        <p:sp>
          <p:nvSpPr>
            <p:cNvPr id="6" name="TextBox 6"/>
            <p:cNvSpPr txBox="1"/>
            <p:nvPr/>
          </p:nvSpPr>
          <p:spPr>
            <a:xfrm>
              <a:off x="0" y="-38100"/>
              <a:ext cx="4501515" cy="681929"/>
            </a:xfrm>
            <a:prstGeom prst="rect">
              <a:avLst/>
            </a:prstGeom>
          </p:spPr>
          <p:txBody>
            <a:bodyPr lIns="50800" tIns="50800" rIns="50800" bIns="50800" rtlCol="0" anchor="ctr"/>
            <a:lstStyle/>
            <a:p>
              <a:pPr algn="ctr">
                <a:lnSpc>
                  <a:spcPts val="3359"/>
                </a:lnSpc>
              </a:pPr>
              <a:endParaRPr/>
            </a:p>
          </p:txBody>
        </p:sp>
      </p:grpSp>
      <p:sp>
        <p:nvSpPr>
          <p:cNvPr id="7" name="Freeform 7"/>
          <p:cNvSpPr/>
          <p:nvPr/>
        </p:nvSpPr>
        <p:spPr>
          <a:xfrm>
            <a:off x="576456" y="161888"/>
            <a:ext cx="2120761" cy="2120761"/>
          </a:xfrm>
          <a:custGeom>
            <a:avLst/>
            <a:gdLst/>
            <a:ahLst/>
            <a:cxnLst/>
            <a:rect l="l" t="t" r="r" b="b"/>
            <a:pathLst>
              <a:path w="2120761" h="2120761">
                <a:moveTo>
                  <a:pt x="0" y="0"/>
                </a:moveTo>
                <a:lnTo>
                  <a:pt x="2120761" y="0"/>
                </a:lnTo>
                <a:lnTo>
                  <a:pt x="2120761" y="2120761"/>
                </a:lnTo>
                <a:lnTo>
                  <a:pt x="0" y="2120761"/>
                </a:lnTo>
                <a:lnTo>
                  <a:pt x="0" y="0"/>
                </a:lnTo>
                <a:close/>
              </a:path>
            </a:pathLst>
          </a:custGeom>
          <a:blipFill>
            <a:blip r:embed="rId3"/>
            <a:stretch>
              <a:fillRect/>
            </a:stretch>
          </a:blipFill>
        </p:spPr>
        <p:txBody>
          <a:bodyPr/>
          <a:lstStyle/>
          <a:p>
            <a:endParaRPr lang="it-IT"/>
          </a:p>
        </p:txBody>
      </p:sp>
      <p:sp>
        <p:nvSpPr>
          <p:cNvPr id="8" name="TextBox 8"/>
          <p:cNvSpPr txBox="1"/>
          <p:nvPr/>
        </p:nvSpPr>
        <p:spPr>
          <a:xfrm>
            <a:off x="576456" y="279187"/>
            <a:ext cx="15914452" cy="2165350"/>
          </a:xfrm>
          <a:prstGeom prst="rect">
            <a:avLst/>
          </a:prstGeom>
        </p:spPr>
        <p:txBody>
          <a:bodyPr lIns="0" tIns="0" rIns="0" bIns="0" rtlCol="0" anchor="t">
            <a:spAutoFit/>
          </a:bodyPr>
          <a:lstStyle/>
          <a:p>
            <a:pPr algn="ctr">
              <a:lnSpc>
                <a:spcPts val="5599"/>
              </a:lnSpc>
            </a:pPr>
            <a:r>
              <a:rPr lang="en-US" sz="3999">
                <a:solidFill>
                  <a:srgbClr val="052D4C"/>
                </a:solidFill>
                <a:latin typeface="Avenir Bold"/>
              </a:rPr>
              <a:t>University of Naples Federico II</a:t>
            </a:r>
          </a:p>
          <a:p>
            <a:pPr algn="ctr">
              <a:lnSpc>
                <a:spcPts val="5599"/>
              </a:lnSpc>
            </a:pPr>
            <a:r>
              <a:rPr lang="en-US" sz="3999">
                <a:solidFill>
                  <a:srgbClr val="052D4C"/>
                </a:solidFill>
                <a:latin typeface="Avenir"/>
              </a:rPr>
              <a:t>Department of Electrical Engineering and Information Technology</a:t>
            </a:r>
          </a:p>
          <a:p>
            <a:pPr algn="ctr">
              <a:lnSpc>
                <a:spcPts val="5599"/>
              </a:lnSpc>
            </a:pPr>
            <a:endParaRPr lang="en-US" sz="3999">
              <a:solidFill>
                <a:srgbClr val="052D4C"/>
              </a:solidFill>
              <a:latin typeface="Avenir"/>
            </a:endParaRPr>
          </a:p>
        </p:txBody>
      </p:sp>
      <p:grpSp>
        <p:nvGrpSpPr>
          <p:cNvPr id="9" name="Group 9"/>
          <p:cNvGrpSpPr/>
          <p:nvPr/>
        </p:nvGrpSpPr>
        <p:grpSpPr>
          <a:xfrm>
            <a:off x="16152460" y="-156203"/>
            <a:ext cx="2688712" cy="3908861"/>
            <a:chOff x="0" y="0"/>
            <a:chExt cx="708138" cy="1029494"/>
          </a:xfrm>
        </p:grpSpPr>
        <p:sp>
          <p:nvSpPr>
            <p:cNvPr id="10" name="Freeform 10"/>
            <p:cNvSpPr/>
            <p:nvPr/>
          </p:nvSpPr>
          <p:spPr>
            <a:xfrm>
              <a:off x="0" y="0"/>
              <a:ext cx="708138" cy="1029494"/>
            </a:xfrm>
            <a:custGeom>
              <a:avLst/>
              <a:gdLst/>
              <a:ahLst/>
              <a:cxnLst/>
              <a:rect l="l" t="t" r="r" b="b"/>
              <a:pathLst>
                <a:path w="708138" h="1029494">
                  <a:moveTo>
                    <a:pt x="0" y="0"/>
                  </a:moveTo>
                  <a:lnTo>
                    <a:pt x="708138" y="0"/>
                  </a:lnTo>
                  <a:lnTo>
                    <a:pt x="708138" y="1029494"/>
                  </a:lnTo>
                  <a:lnTo>
                    <a:pt x="0" y="1029494"/>
                  </a:lnTo>
                  <a:close/>
                </a:path>
              </a:pathLst>
            </a:custGeom>
            <a:solidFill>
              <a:srgbClr val="F8FBFD">
                <a:alpha val="68627"/>
              </a:srgbClr>
            </a:solidFill>
          </p:spPr>
          <p:txBody>
            <a:bodyPr/>
            <a:lstStyle/>
            <a:p>
              <a:endParaRPr lang="it-IT"/>
            </a:p>
          </p:txBody>
        </p:sp>
        <p:sp>
          <p:nvSpPr>
            <p:cNvPr id="11" name="TextBox 11"/>
            <p:cNvSpPr txBox="1"/>
            <p:nvPr/>
          </p:nvSpPr>
          <p:spPr>
            <a:xfrm>
              <a:off x="0" y="-38100"/>
              <a:ext cx="708138" cy="1067594"/>
            </a:xfrm>
            <a:prstGeom prst="rect">
              <a:avLst/>
            </a:prstGeom>
          </p:spPr>
          <p:txBody>
            <a:bodyPr lIns="50800" tIns="50800" rIns="50800" bIns="50800" rtlCol="0" anchor="ctr"/>
            <a:lstStyle/>
            <a:p>
              <a:pPr algn="ctr">
                <a:lnSpc>
                  <a:spcPts val="3359"/>
                </a:lnSpc>
              </a:pPr>
              <a:endParaRPr/>
            </a:p>
          </p:txBody>
        </p:sp>
      </p:grpSp>
      <p:grpSp>
        <p:nvGrpSpPr>
          <p:cNvPr id="12" name="Group 12"/>
          <p:cNvGrpSpPr/>
          <p:nvPr/>
        </p:nvGrpSpPr>
        <p:grpSpPr>
          <a:xfrm>
            <a:off x="16953010" y="-3749425"/>
            <a:ext cx="1620386" cy="8460018"/>
            <a:chOff x="0" y="0"/>
            <a:chExt cx="426768" cy="2228153"/>
          </a:xfrm>
        </p:grpSpPr>
        <p:sp>
          <p:nvSpPr>
            <p:cNvPr id="13" name="Freeform 13"/>
            <p:cNvSpPr/>
            <p:nvPr/>
          </p:nvSpPr>
          <p:spPr>
            <a:xfrm>
              <a:off x="0" y="0"/>
              <a:ext cx="426768" cy="2228153"/>
            </a:xfrm>
            <a:custGeom>
              <a:avLst/>
              <a:gdLst/>
              <a:ahLst/>
              <a:cxnLst/>
              <a:rect l="l" t="t" r="r" b="b"/>
              <a:pathLst>
                <a:path w="426768" h="2228153">
                  <a:moveTo>
                    <a:pt x="0" y="0"/>
                  </a:moveTo>
                  <a:lnTo>
                    <a:pt x="426768" y="0"/>
                  </a:lnTo>
                  <a:lnTo>
                    <a:pt x="426768" y="2228153"/>
                  </a:lnTo>
                  <a:lnTo>
                    <a:pt x="0" y="2228153"/>
                  </a:lnTo>
                  <a:close/>
                </a:path>
              </a:pathLst>
            </a:custGeom>
            <a:solidFill>
              <a:srgbClr val="053D57"/>
            </a:solidFill>
          </p:spPr>
          <p:txBody>
            <a:bodyPr/>
            <a:lstStyle/>
            <a:p>
              <a:endParaRPr lang="it-IT"/>
            </a:p>
          </p:txBody>
        </p:sp>
        <p:sp>
          <p:nvSpPr>
            <p:cNvPr id="14" name="TextBox 14"/>
            <p:cNvSpPr txBox="1"/>
            <p:nvPr/>
          </p:nvSpPr>
          <p:spPr>
            <a:xfrm>
              <a:off x="0" y="-38100"/>
              <a:ext cx="426768" cy="2266253"/>
            </a:xfrm>
            <a:prstGeom prst="rect">
              <a:avLst/>
            </a:prstGeom>
          </p:spPr>
          <p:txBody>
            <a:bodyPr lIns="50800" tIns="50800" rIns="50800" bIns="50800" rtlCol="0" anchor="ctr"/>
            <a:lstStyle/>
            <a:p>
              <a:pPr algn="ctr">
                <a:lnSpc>
                  <a:spcPts val="3359"/>
                </a:lnSpc>
              </a:pPr>
              <a:endParaRPr/>
            </a:p>
          </p:txBody>
        </p:sp>
      </p:grpSp>
      <p:sp>
        <p:nvSpPr>
          <p:cNvPr id="15" name="TextBox 15"/>
          <p:cNvSpPr txBox="1"/>
          <p:nvPr/>
        </p:nvSpPr>
        <p:spPr>
          <a:xfrm>
            <a:off x="1257711" y="3214813"/>
            <a:ext cx="14722983" cy="537845"/>
          </a:xfrm>
          <a:prstGeom prst="rect">
            <a:avLst/>
          </a:prstGeom>
        </p:spPr>
        <p:txBody>
          <a:bodyPr lIns="0" tIns="0" rIns="0" bIns="0" rtlCol="0" anchor="t">
            <a:spAutoFit/>
          </a:bodyPr>
          <a:lstStyle/>
          <a:p>
            <a:pPr algn="ctr">
              <a:lnSpc>
                <a:spcPts val="4480"/>
              </a:lnSpc>
            </a:pPr>
            <a:r>
              <a:rPr lang="en-US" sz="3200" spc="352">
                <a:solidFill>
                  <a:srgbClr val="F8FBFD"/>
                </a:solidFill>
                <a:latin typeface="Montserrat Classic"/>
              </a:rPr>
              <a:t>FIELD AND SERVICE ROBOTICS FINAL PROJECT</a:t>
            </a:r>
          </a:p>
        </p:txBody>
      </p:sp>
      <p:sp>
        <p:nvSpPr>
          <p:cNvPr id="16" name="TextBox 16"/>
          <p:cNvSpPr txBox="1"/>
          <p:nvPr/>
        </p:nvSpPr>
        <p:spPr>
          <a:xfrm>
            <a:off x="1238983" y="4358541"/>
            <a:ext cx="15810034" cy="2066925"/>
          </a:xfrm>
          <a:prstGeom prst="rect">
            <a:avLst/>
          </a:prstGeom>
        </p:spPr>
        <p:txBody>
          <a:bodyPr lIns="0" tIns="0" rIns="0" bIns="0" rtlCol="0" anchor="t">
            <a:spAutoFit/>
          </a:bodyPr>
          <a:lstStyle/>
          <a:p>
            <a:pPr algn="ctr">
              <a:lnSpc>
                <a:spcPts val="8099"/>
              </a:lnSpc>
            </a:pPr>
            <a:r>
              <a:rPr lang="en-US" sz="7499" spc="524">
                <a:solidFill>
                  <a:srgbClr val="F8FBFD"/>
                </a:solidFill>
                <a:latin typeface="Montserrat Classic Bold"/>
              </a:rPr>
              <a:t>DESIGN AND CONTROL </a:t>
            </a:r>
          </a:p>
          <a:p>
            <a:pPr algn="ctr">
              <a:lnSpc>
                <a:spcPts val="8099"/>
              </a:lnSpc>
            </a:pPr>
            <a:r>
              <a:rPr lang="en-US" sz="7499" spc="524">
                <a:solidFill>
                  <a:srgbClr val="F8FBFD"/>
                </a:solidFill>
                <a:latin typeface="Montserrat Classic Bold"/>
              </a:rPr>
              <a:t>OF AN UNDERWATER ROBOT </a:t>
            </a:r>
          </a:p>
        </p:txBody>
      </p:sp>
      <p:sp>
        <p:nvSpPr>
          <p:cNvPr id="17" name="TextBox 17"/>
          <p:cNvSpPr txBox="1"/>
          <p:nvPr/>
        </p:nvSpPr>
        <p:spPr>
          <a:xfrm>
            <a:off x="1753530" y="9537722"/>
            <a:ext cx="14780939" cy="481330"/>
          </a:xfrm>
          <a:prstGeom prst="rect">
            <a:avLst/>
          </a:prstGeom>
        </p:spPr>
        <p:txBody>
          <a:bodyPr lIns="0" tIns="0" rIns="0" bIns="0" rtlCol="0" anchor="t">
            <a:spAutoFit/>
          </a:bodyPr>
          <a:lstStyle/>
          <a:p>
            <a:pPr algn="ctr">
              <a:lnSpc>
                <a:spcPts val="3919"/>
              </a:lnSpc>
            </a:pPr>
            <a:r>
              <a:rPr lang="en-US" sz="2800" spc="196">
                <a:solidFill>
                  <a:srgbClr val="F8FBFD"/>
                </a:solidFill>
                <a:latin typeface="Montserrat Classic"/>
              </a:rPr>
              <a:t>Academic Year 2022-23</a:t>
            </a:r>
          </a:p>
        </p:txBody>
      </p:sp>
      <p:sp>
        <p:nvSpPr>
          <p:cNvPr id="18" name="TextBox 18"/>
          <p:cNvSpPr txBox="1"/>
          <p:nvPr/>
        </p:nvSpPr>
        <p:spPr>
          <a:xfrm>
            <a:off x="11125909" y="7913759"/>
            <a:ext cx="7162091" cy="1216026"/>
          </a:xfrm>
          <a:prstGeom prst="rect">
            <a:avLst/>
          </a:prstGeom>
        </p:spPr>
        <p:txBody>
          <a:bodyPr lIns="0" tIns="0" rIns="0" bIns="0" rtlCol="0" anchor="t">
            <a:spAutoFit/>
          </a:bodyPr>
          <a:lstStyle/>
          <a:p>
            <a:pPr>
              <a:lnSpc>
                <a:spcPts val="4899"/>
              </a:lnSpc>
            </a:pPr>
            <a:r>
              <a:rPr lang="en-US" sz="3499" dirty="0">
                <a:solidFill>
                  <a:srgbClr val="FFFFFF"/>
                </a:solidFill>
                <a:latin typeface="Montserrat"/>
              </a:rPr>
              <a:t>P38000119  Mariniello Carmela</a:t>
            </a:r>
          </a:p>
          <a:p>
            <a:pPr>
              <a:lnSpc>
                <a:spcPts val="4899"/>
              </a:lnSpc>
              <a:spcBef>
                <a:spcPct val="0"/>
              </a:spcBef>
            </a:pPr>
            <a:r>
              <a:rPr lang="en-US" sz="3499" dirty="0">
                <a:solidFill>
                  <a:srgbClr val="FFFFFF"/>
                </a:solidFill>
                <a:latin typeface="Montserrat"/>
              </a:rPr>
              <a:t>P38000156 </a:t>
            </a:r>
            <a:r>
              <a:rPr lang="en-US" sz="3499" dirty="0" err="1">
                <a:solidFill>
                  <a:srgbClr val="FFFFFF"/>
                </a:solidFill>
                <a:latin typeface="Montserrat"/>
              </a:rPr>
              <a:t>Maimone</a:t>
            </a:r>
            <a:r>
              <a:rPr lang="en-US" sz="3499" dirty="0">
                <a:solidFill>
                  <a:srgbClr val="FFFFFF"/>
                </a:solidFill>
                <a:latin typeface="Montserrat"/>
              </a:rPr>
              <a:t> Andrea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TextBox 2"/>
          <p:cNvSpPr txBox="1"/>
          <p:nvPr/>
        </p:nvSpPr>
        <p:spPr>
          <a:xfrm>
            <a:off x="9144000" y="-152400"/>
            <a:ext cx="8613659" cy="1368426"/>
          </a:xfrm>
          <a:prstGeom prst="rect">
            <a:avLst/>
          </a:prstGeom>
        </p:spPr>
        <p:txBody>
          <a:bodyPr lIns="0" tIns="0" rIns="0" bIns="0" rtlCol="0" anchor="t">
            <a:spAutoFit/>
          </a:bodyPr>
          <a:lstStyle/>
          <a:p>
            <a:pPr algn="ctr">
              <a:lnSpc>
                <a:spcPts val="11199"/>
              </a:lnSpc>
            </a:pPr>
            <a:r>
              <a:rPr lang="en-US" sz="7999">
                <a:solidFill>
                  <a:srgbClr val="052D4C"/>
                </a:solidFill>
                <a:latin typeface="Montserrat Classic Bold"/>
              </a:rPr>
              <a:t>Simulations </a:t>
            </a:r>
          </a:p>
        </p:txBody>
      </p:sp>
      <p:sp>
        <p:nvSpPr>
          <p:cNvPr id="3" name="AutoShape 3"/>
          <p:cNvSpPr/>
          <p:nvPr/>
        </p:nvSpPr>
        <p:spPr>
          <a:xfrm>
            <a:off x="9002794" y="1181100"/>
            <a:ext cx="11360471" cy="278871"/>
          </a:xfrm>
          <a:prstGeom prst="rect">
            <a:avLst/>
          </a:prstGeom>
          <a:solidFill>
            <a:srgbClr val="053D57"/>
          </a:solidFill>
        </p:spPr>
        <p:txBody>
          <a:bodyPr/>
          <a:lstStyle/>
          <a:p>
            <a:endParaRPr lang="it-IT"/>
          </a:p>
        </p:txBody>
      </p:sp>
      <p:sp>
        <p:nvSpPr>
          <p:cNvPr id="8" name="TextBox 8"/>
          <p:cNvSpPr txBox="1"/>
          <p:nvPr/>
        </p:nvSpPr>
        <p:spPr>
          <a:xfrm>
            <a:off x="966717" y="266970"/>
            <a:ext cx="6739225" cy="679450"/>
          </a:xfrm>
          <a:prstGeom prst="rect">
            <a:avLst/>
          </a:prstGeom>
        </p:spPr>
        <p:txBody>
          <a:bodyPr lIns="0" tIns="0" rIns="0" bIns="0" rtlCol="0" anchor="t">
            <a:spAutoFit/>
          </a:bodyPr>
          <a:lstStyle/>
          <a:p>
            <a:pPr algn="ctr">
              <a:lnSpc>
                <a:spcPts val="5599"/>
              </a:lnSpc>
            </a:pPr>
            <a:r>
              <a:rPr lang="en-US" sz="3999" dirty="0">
                <a:solidFill>
                  <a:srgbClr val="052D4C"/>
                </a:solidFill>
                <a:latin typeface="Montserrat Classic Bold"/>
              </a:rPr>
              <a:t>Heave motion</a:t>
            </a:r>
          </a:p>
        </p:txBody>
      </p:sp>
      <p:sp>
        <p:nvSpPr>
          <p:cNvPr id="9" name="TextBox 9"/>
          <p:cNvSpPr txBox="1"/>
          <p:nvPr/>
        </p:nvSpPr>
        <p:spPr>
          <a:xfrm>
            <a:off x="8945120" y="2176251"/>
            <a:ext cx="9011415" cy="1234440"/>
          </a:xfrm>
          <a:prstGeom prst="rect">
            <a:avLst/>
          </a:prstGeom>
        </p:spPr>
        <p:txBody>
          <a:bodyPr lIns="0" tIns="0" rIns="0" bIns="0" rtlCol="0" anchor="t">
            <a:spAutoFit/>
          </a:bodyPr>
          <a:lstStyle/>
          <a:p>
            <a:pPr algn="just">
              <a:lnSpc>
                <a:spcPts val="3360"/>
              </a:lnSpc>
              <a:spcBef>
                <a:spcPct val="0"/>
              </a:spcBef>
            </a:pPr>
            <a:r>
              <a:rPr lang="en-US" sz="2400" dirty="0">
                <a:solidFill>
                  <a:srgbClr val="052D4C"/>
                </a:solidFill>
                <a:latin typeface="Montserrat Medium"/>
              </a:rPr>
              <a:t>In the heave motion simulation, the initial state of the robot is set to s = (0, 0, 0, 0, 0) , the</a:t>
            </a:r>
            <a:r>
              <a:rPr lang="en-US" sz="2400" dirty="0">
                <a:solidFill>
                  <a:srgbClr val="052D4C"/>
                </a:solidFill>
                <a:latin typeface="Montserrat Bold"/>
              </a:rPr>
              <a:t> reference input </a:t>
            </a:r>
            <a:r>
              <a:rPr lang="en-US" sz="2400" dirty="0">
                <a:solidFill>
                  <a:srgbClr val="052D4C"/>
                </a:solidFill>
                <a:latin typeface="Montserrat Medium"/>
              </a:rPr>
              <a:t>is set to </a:t>
            </a:r>
            <a:r>
              <a:rPr lang="en-US" sz="2400" dirty="0">
                <a:solidFill>
                  <a:srgbClr val="052D4C"/>
                </a:solidFill>
                <a:latin typeface="Montserrat Bold"/>
              </a:rPr>
              <a:t>R = (1, 0, 0, 0, 0) (t &lt; 20 s)</a:t>
            </a:r>
            <a:r>
              <a:rPr lang="en-US" sz="2400" dirty="0">
                <a:solidFill>
                  <a:srgbClr val="052D4C"/>
                </a:solidFill>
                <a:latin typeface="Montserrat Medium"/>
              </a:rPr>
              <a:t> and </a:t>
            </a:r>
            <a:r>
              <a:rPr lang="en-US" sz="2400" dirty="0">
                <a:solidFill>
                  <a:srgbClr val="052D4C"/>
                </a:solidFill>
                <a:latin typeface="Montserrat Bold"/>
              </a:rPr>
              <a:t>R = (0, 0, 0, 0, 0) (t &gt; 20 s)</a:t>
            </a:r>
            <a:r>
              <a:rPr lang="en-US" sz="2400" dirty="0">
                <a:solidFill>
                  <a:srgbClr val="052D4C"/>
                </a:solidFill>
                <a:latin typeface="Montserrat Medium"/>
              </a:rPr>
              <a:t>.</a:t>
            </a:r>
          </a:p>
        </p:txBody>
      </p:sp>
      <p:sp>
        <p:nvSpPr>
          <p:cNvPr id="10" name="TextBox 10"/>
          <p:cNvSpPr txBox="1"/>
          <p:nvPr/>
        </p:nvSpPr>
        <p:spPr>
          <a:xfrm>
            <a:off x="9260593" y="4081692"/>
            <a:ext cx="8380471" cy="5000856"/>
          </a:xfrm>
          <a:prstGeom prst="rect">
            <a:avLst/>
          </a:prstGeom>
        </p:spPr>
        <p:txBody>
          <a:bodyPr lIns="0" tIns="0" rIns="0" bIns="0" rtlCol="0" anchor="t">
            <a:spAutoFit/>
          </a:bodyPr>
          <a:lstStyle/>
          <a:p>
            <a:pPr algn="just">
              <a:lnSpc>
                <a:spcPts val="2999"/>
              </a:lnSpc>
            </a:pPr>
            <a:r>
              <a:rPr lang="en-US" sz="2499" dirty="0">
                <a:solidFill>
                  <a:srgbClr val="052D4C"/>
                </a:solidFill>
                <a:latin typeface="Montserrat Medium"/>
              </a:rPr>
              <a:t>The experimental results of heave movement show: </a:t>
            </a:r>
          </a:p>
          <a:p>
            <a:pPr algn="just">
              <a:lnSpc>
                <a:spcPts val="2999"/>
              </a:lnSpc>
            </a:pPr>
            <a:endParaRPr lang="en-US" sz="2499" dirty="0">
              <a:solidFill>
                <a:srgbClr val="052D4C"/>
              </a:solidFill>
              <a:latin typeface="Montserrat Medium"/>
            </a:endParaRPr>
          </a:p>
          <a:p>
            <a:pPr marL="342900" indent="-342900" algn="just">
              <a:buFont typeface="Arial" panose="020B0604020202020204" pitchFamily="34" charset="0"/>
              <a:buChar char="•"/>
            </a:pPr>
            <a:r>
              <a:rPr lang="en-US" sz="2500" b="0" i="0" dirty="0">
                <a:solidFill>
                  <a:srgbClr val="052D4C"/>
                </a:solidFill>
                <a:effectLst/>
                <a:latin typeface="Montserrat Medium" panose="00000600000000000000" pitchFamily="2" charset="0"/>
              </a:rPr>
              <a:t>The X and Y position are </a:t>
            </a:r>
            <a:r>
              <a:rPr lang="en-US" sz="2500" b="1" i="0" dirty="0">
                <a:solidFill>
                  <a:srgbClr val="052D4C"/>
                </a:solidFill>
                <a:effectLst/>
                <a:latin typeface="Montserrat Medium" panose="00000600000000000000" pitchFamily="2" charset="0"/>
              </a:rPr>
              <a:t>stable</a:t>
            </a:r>
            <a:r>
              <a:rPr lang="en-US" sz="2500" b="0" i="0" dirty="0">
                <a:solidFill>
                  <a:srgbClr val="052D4C"/>
                </a:solidFill>
                <a:effectLst/>
                <a:latin typeface="Montserrat Medium" panose="00000600000000000000" pitchFamily="2" charset="0"/>
              </a:rPr>
              <a:t> to 0 and the Z position reaches the desired value in 15 seconds after a transient and with a </a:t>
            </a:r>
            <a:r>
              <a:rPr lang="en-US" sz="2500" b="1" i="0" dirty="0">
                <a:solidFill>
                  <a:srgbClr val="052D4C"/>
                </a:solidFill>
                <a:effectLst/>
                <a:latin typeface="Montserrat Medium" panose="00000600000000000000" pitchFamily="2" charset="0"/>
              </a:rPr>
              <a:t>negligible </a:t>
            </a:r>
            <a:r>
              <a:rPr lang="en-US" sz="2500" b="0" i="0" dirty="0">
                <a:solidFill>
                  <a:srgbClr val="052D4C"/>
                </a:solidFill>
                <a:effectLst/>
                <a:latin typeface="Montserrat Medium" panose="00000600000000000000" pitchFamily="2" charset="0"/>
              </a:rPr>
              <a:t>error in the order of 10e-2. Then the Z value returns to 0 at the second 30 after a transient, still with an error in the order of 10e-2. </a:t>
            </a:r>
            <a:endParaRPr lang="en-US" sz="2500" b="0" i="0" dirty="0">
              <a:effectLst/>
              <a:latin typeface="Montserrat Medium" panose="00000600000000000000" pitchFamily="2" charset="0"/>
            </a:endParaRPr>
          </a:p>
          <a:p>
            <a:pPr marL="342900" indent="-342900" algn="just">
              <a:buFont typeface="Arial" panose="020B0604020202020204" pitchFamily="34" charset="0"/>
              <a:buChar char="•"/>
            </a:pPr>
            <a:endParaRPr lang="en-US" sz="2500" dirty="0">
              <a:solidFill>
                <a:srgbClr val="052D4C"/>
              </a:solidFill>
              <a:latin typeface="Montserrat Medium" panose="00000600000000000000" pitchFamily="2" charset="0"/>
            </a:endParaRPr>
          </a:p>
          <a:p>
            <a:pPr marL="342900" indent="-342900" algn="just">
              <a:buFont typeface="Arial" panose="020B0604020202020204" pitchFamily="34" charset="0"/>
              <a:buChar char="•"/>
            </a:pPr>
            <a:r>
              <a:rPr lang="en-US" sz="2499" dirty="0">
                <a:solidFill>
                  <a:srgbClr val="052D4C"/>
                </a:solidFill>
                <a:latin typeface="Montserrat Medium"/>
              </a:rPr>
              <a:t>The robot has good motion stability, the roll, pitch, and yaw angle of the robot remain stable during the process of descent, hovering, and floating.</a:t>
            </a:r>
          </a:p>
        </p:txBody>
      </p:sp>
      <p:pic>
        <p:nvPicPr>
          <p:cNvPr id="17" name="Immagine 16">
            <a:extLst>
              <a:ext uri="{FF2B5EF4-FFF2-40B4-BE49-F238E27FC236}">
                <a16:creationId xmlns:a16="http://schemas.microsoft.com/office/drawing/2014/main" id="{A6A5AD16-EA43-7BF7-2851-551A56A49CC6}"/>
              </a:ext>
            </a:extLst>
          </p:cNvPr>
          <p:cNvPicPr>
            <a:picLocks noChangeAspect="1"/>
          </p:cNvPicPr>
          <p:nvPr/>
        </p:nvPicPr>
        <p:blipFill>
          <a:blip r:embed="rId2"/>
          <a:stretch>
            <a:fillRect/>
          </a:stretch>
        </p:blipFill>
        <p:spPr>
          <a:xfrm>
            <a:off x="-33272" y="1181101"/>
            <a:ext cx="8739205" cy="9105900"/>
          </a:xfrm>
          <a:prstGeom prst="rect">
            <a:avLst/>
          </a:prstGeom>
        </p:spPr>
      </p:pic>
      <p:pic>
        <p:nvPicPr>
          <p:cNvPr id="19" name="Immagine 18" descr="Immagine che contiene testo, linea, Parallelo, Diagramma&#10;&#10;Descrizione generata automaticamente">
            <a:extLst>
              <a:ext uri="{FF2B5EF4-FFF2-40B4-BE49-F238E27FC236}">
                <a16:creationId xmlns:a16="http://schemas.microsoft.com/office/drawing/2014/main" id="{CBF25A24-453C-7529-96EB-A1DFE2A82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58" y="2176251"/>
            <a:ext cx="8194288" cy="3952037"/>
          </a:xfrm>
          <a:prstGeom prst="rect">
            <a:avLst/>
          </a:prstGeom>
        </p:spPr>
      </p:pic>
      <p:pic>
        <p:nvPicPr>
          <p:cNvPr id="21" name="Immagine 20">
            <a:extLst>
              <a:ext uri="{FF2B5EF4-FFF2-40B4-BE49-F238E27FC236}">
                <a16:creationId xmlns:a16="http://schemas.microsoft.com/office/drawing/2014/main" id="{36B9604F-91D3-0CE2-670E-9938842D7A7A}"/>
              </a:ext>
            </a:extLst>
          </p:cNvPr>
          <p:cNvPicPr>
            <a:picLocks noChangeAspect="1"/>
          </p:cNvPicPr>
          <p:nvPr/>
        </p:nvPicPr>
        <p:blipFill>
          <a:blip r:embed="rId4"/>
          <a:stretch>
            <a:fillRect/>
          </a:stretch>
        </p:blipFill>
        <p:spPr>
          <a:xfrm>
            <a:off x="301168" y="7277100"/>
            <a:ext cx="8194288" cy="1267554"/>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TextBox 2"/>
          <p:cNvSpPr txBox="1"/>
          <p:nvPr/>
        </p:nvSpPr>
        <p:spPr>
          <a:xfrm>
            <a:off x="9144000" y="-152400"/>
            <a:ext cx="8613659" cy="1368426"/>
          </a:xfrm>
          <a:prstGeom prst="rect">
            <a:avLst/>
          </a:prstGeom>
        </p:spPr>
        <p:txBody>
          <a:bodyPr lIns="0" tIns="0" rIns="0" bIns="0" rtlCol="0" anchor="t">
            <a:spAutoFit/>
          </a:bodyPr>
          <a:lstStyle/>
          <a:p>
            <a:pPr algn="ctr">
              <a:lnSpc>
                <a:spcPts val="11199"/>
              </a:lnSpc>
            </a:pPr>
            <a:r>
              <a:rPr lang="en-US" sz="7999">
                <a:solidFill>
                  <a:srgbClr val="052D4C"/>
                </a:solidFill>
                <a:latin typeface="Montserrat Classic Bold"/>
              </a:rPr>
              <a:t>Simulations </a:t>
            </a:r>
          </a:p>
        </p:txBody>
      </p:sp>
      <p:sp>
        <p:nvSpPr>
          <p:cNvPr id="3" name="AutoShape 3"/>
          <p:cNvSpPr/>
          <p:nvPr/>
        </p:nvSpPr>
        <p:spPr>
          <a:xfrm>
            <a:off x="9002794" y="1181100"/>
            <a:ext cx="11360471" cy="278871"/>
          </a:xfrm>
          <a:prstGeom prst="rect">
            <a:avLst/>
          </a:prstGeom>
          <a:solidFill>
            <a:srgbClr val="053D57"/>
          </a:solidFill>
        </p:spPr>
        <p:txBody>
          <a:bodyPr/>
          <a:lstStyle/>
          <a:p>
            <a:endParaRPr lang="it-IT"/>
          </a:p>
        </p:txBody>
      </p:sp>
      <p:sp>
        <p:nvSpPr>
          <p:cNvPr id="8" name="TextBox 8"/>
          <p:cNvSpPr txBox="1"/>
          <p:nvPr/>
        </p:nvSpPr>
        <p:spPr>
          <a:xfrm>
            <a:off x="990600" y="312004"/>
            <a:ext cx="6739225" cy="679450"/>
          </a:xfrm>
          <a:prstGeom prst="rect">
            <a:avLst/>
          </a:prstGeom>
        </p:spPr>
        <p:txBody>
          <a:bodyPr lIns="0" tIns="0" rIns="0" bIns="0" rtlCol="0" anchor="t">
            <a:spAutoFit/>
          </a:bodyPr>
          <a:lstStyle/>
          <a:p>
            <a:pPr algn="ctr">
              <a:lnSpc>
                <a:spcPts val="5599"/>
              </a:lnSpc>
            </a:pPr>
            <a:r>
              <a:rPr lang="en-US" sz="3999" dirty="0">
                <a:solidFill>
                  <a:srgbClr val="052D4C"/>
                </a:solidFill>
                <a:latin typeface="Montserrat Classic Bold"/>
              </a:rPr>
              <a:t>Yaw motion</a:t>
            </a:r>
          </a:p>
        </p:txBody>
      </p:sp>
      <p:sp>
        <p:nvSpPr>
          <p:cNvPr id="9" name="TextBox 9"/>
          <p:cNvSpPr txBox="1"/>
          <p:nvPr/>
        </p:nvSpPr>
        <p:spPr>
          <a:xfrm>
            <a:off x="9438172" y="2006489"/>
            <a:ext cx="7994325" cy="1762342"/>
          </a:xfrm>
          <a:prstGeom prst="rect">
            <a:avLst/>
          </a:prstGeom>
        </p:spPr>
        <p:txBody>
          <a:bodyPr lIns="0" tIns="0" rIns="0" bIns="0" rtlCol="0" anchor="t">
            <a:spAutoFit/>
          </a:bodyPr>
          <a:lstStyle/>
          <a:p>
            <a:pPr algn="just">
              <a:lnSpc>
                <a:spcPts val="3499"/>
              </a:lnSpc>
              <a:spcBef>
                <a:spcPct val="0"/>
              </a:spcBef>
            </a:pPr>
            <a:r>
              <a:rPr lang="en-US" sz="2499" dirty="0">
                <a:solidFill>
                  <a:srgbClr val="052D4C"/>
                </a:solidFill>
                <a:latin typeface="Montserrat Medium"/>
              </a:rPr>
              <a:t>In the yaw motion simulation, the initial state of the robot is set to s = (0, 0, 0, 0, 0); and the reference input is set to </a:t>
            </a:r>
            <a:r>
              <a:rPr lang="en-US" sz="2499" dirty="0">
                <a:solidFill>
                  <a:srgbClr val="052D4C"/>
                </a:solidFill>
                <a:latin typeface="Montserrat Bold"/>
                <a:ea typeface="Montserrat Bold"/>
              </a:rPr>
              <a:t>R = (0, 0, 0, pi/2 , 0)</a:t>
            </a:r>
            <a:r>
              <a:rPr lang="en-US" sz="2499" dirty="0">
                <a:solidFill>
                  <a:srgbClr val="052D4C"/>
                </a:solidFill>
                <a:latin typeface="Montserrat Medium"/>
              </a:rPr>
              <a:t>. </a:t>
            </a:r>
          </a:p>
          <a:p>
            <a:pPr algn="just">
              <a:lnSpc>
                <a:spcPts val="3499"/>
              </a:lnSpc>
              <a:spcBef>
                <a:spcPct val="0"/>
              </a:spcBef>
            </a:pPr>
            <a:r>
              <a:rPr lang="en-US" sz="2499" dirty="0">
                <a:solidFill>
                  <a:srgbClr val="052D4C"/>
                </a:solidFill>
                <a:latin typeface="Montserrat Medium"/>
              </a:rPr>
              <a:t>The simulation results are shown in figure.</a:t>
            </a:r>
          </a:p>
        </p:txBody>
      </p:sp>
      <p:sp>
        <p:nvSpPr>
          <p:cNvPr id="10" name="TextBox 10"/>
          <p:cNvSpPr txBox="1"/>
          <p:nvPr/>
        </p:nvSpPr>
        <p:spPr>
          <a:xfrm>
            <a:off x="9403759" y="4188482"/>
            <a:ext cx="7994326" cy="2272097"/>
          </a:xfrm>
          <a:prstGeom prst="rect">
            <a:avLst/>
          </a:prstGeom>
        </p:spPr>
        <p:txBody>
          <a:bodyPr wrap="square" lIns="0" tIns="0" rIns="0" bIns="0" rtlCol="0" anchor="t">
            <a:spAutoFit/>
          </a:bodyPr>
          <a:lstStyle/>
          <a:p>
            <a:pPr algn="just">
              <a:lnSpc>
                <a:spcPts val="3640"/>
              </a:lnSpc>
              <a:spcBef>
                <a:spcPct val="0"/>
              </a:spcBef>
            </a:pPr>
            <a:r>
              <a:rPr lang="en-US" sz="2500" b="0" i="0" dirty="0">
                <a:solidFill>
                  <a:srgbClr val="052D4C"/>
                </a:solidFill>
                <a:effectLst/>
                <a:latin typeface="Montserrat Medium" panose="00000600000000000000" pitchFamily="2" charset="0"/>
              </a:rPr>
              <a:t>The yaw angle has a transient and sets to the desired value of pi/2 in 25 seconds with a negligible error, which is less than +/-2° . The roll and pitch angle suffer of very little oscillations in the order of 10e-8 around the stable value of 0.</a:t>
            </a:r>
            <a:endParaRPr lang="en-US" sz="2500" dirty="0">
              <a:solidFill>
                <a:srgbClr val="052D4C"/>
              </a:solidFill>
              <a:latin typeface="Montserrat Medium" panose="00000600000000000000" pitchFamily="2" charset="0"/>
            </a:endParaRPr>
          </a:p>
        </p:txBody>
      </p:sp>
      <p:sp>
        <p:nvSpPr>
          <p:cNvPr id="14" name="CasellaDiTesto 13">
            <a:extLst>
              <a:ext uri="{FF2B5EF4-FFF2-40B4-BE49-F238E27FC236}">
                <a16:creationId xmlns:a16="http://schemas.microsoft.com/office/drawing/2014/main" id="{9554B6EA-9862-7BB2-831C-E6A2860FE392}"/>
              </a:ext>
            </a:extLst>
          </p:cNvPr>
          <p:cNvSpPr txBox="1"/>
          <p:nvPr/>
        </p:nvSpPr>
        <p:spPr>
          <a:xfrm>
            <a:off x="9403759" y="6941683"/>
            <a:ext cx="8353900" cy="2677656"/>
          </a:xfrm>
          <a:prstGeom prst="rect">
            <a:avLst/>
          </a:prstGeom>
          <a:noFill/>
        </p:spPr>
        <p:txBody>
          <a:bodyPr wrap="square">
            <a:spAutoFit/>
          </a:bodyPr>
          <a:lstStyle/>
          <a:p>
            <a:pPr algn="just"/>
            <a:r>
              <a:rPr lang="en-US" sz="2500" b="0" i="0" dirty="0">
                <a:solidFill>
                  <a:srgbClr val="052D4C"/>
                </a:solidFill>
                <a:effectLst/>
                <a:latin typeface="Montserrat Medium" panose="00000600000000000000" pitchFamily="2" charset="0"/>
              </a:rPr>
              <a:t>The robot achieves the desired value of yaw angle with a </a:t>
            </a:r>
            <a:r>
              <a:rPr lang="en-US" sz="2500" b="1" i="0" dirty="0">
                <a:solidFill>
                  <a:srgbClr val="052D4C"/>
                </a:solidFill>
                <a:effectLst/>
                <a:latin typeface="Montserrat Medium" panose="00000600000000000000" pitchFamily="2" charset="0"/>
              </a:rPr>
              <a:t>maximum spinning velocity</a:t>
            </a:r>
            <a:r>
              <a:rPr lang="en-US" sz="2500" b="0" i="0" dirty="0">
                <a:solidFill>
                  <a:srgbClr val="052D4C"/>
                </a:solidFill>
                <a:effectLst/>
                <a:latin typeface="Montserrat Medium" panose="00000600000000000000" pitchFamily="2" charset="0"/>
              </a:rPr>
              <a:t> of 0.37 rad/s.</a:t>
            </a:r>
          </a:p>
          <a:p>
            <a:pPr algn="just"/>
            <a:endParaRPr lang="en-US" sz="2500" dirty="0">
              <a:solidFill>
                <a:srgbClr val="052D4C"/>
              </a:solidFill>
              <a:effectLst/>
              <a:latin typeface="Montserrat Medium" panose="00000600000000000000" pitchFamily="2" charset="0"/>
            </a:endParaRPr>
          </a:p>
          <a:p>
            <a:pPr algn="just"/>
            <a:r>
              <a:rPr lang="en-US" sz="2500" b="0" i="0" dirty="0">
                <a:solidFill>
                  <a:srgbClr val="052D4C"/>
                </a:solidFill>
                <a:effectLst/>
                <a:latin typeface="Montserrat Medium" panose="00000600000000000000" pitchFamily="2" charset="0"/>
              </a:rPr>
              <a:t>The Z position also suffers of oscillations in the order of 10e-2 around the 0 value, whereas the X and Y positions are stable to 0.</a:t>
            </a:r>
          </a:p>
          <a:p>
            <a:endParaRPr lang="en-US" dirty="0">
              <a:solidFill>
                <a:srgbClr val="052D4C"/>
              </a:solidFill>
              <a:effectLst/>
              <a:latin typeface="YAFdtQi73Xs 0"/>
            </a:endParaRPr>
          </a:p>
        </p:txBody>
      </p:sp>
      <p:pic>
        <p:nvPicPr>
          <p:cNvPr id="5" name="Immagine 4">
            <a:extLst>
              <a:ext uri="{FF2B5EF4-FFF2-40B4-BE49-F238E27FC236}">
                <a16:creationId xmlns:a16="http://schemas.microsoft.com/office/drawing/2014/main" id="{0240E2DF-E792-E694-C694-3711EDF6F9CB}"/>
              </a:ext>
            </a:extLst>
          </p:cNvPr>
          <p:cNvPicPr>
            <a:picLocks noChangeAspect="1"/>
          </p:cNvPicPr>
          <p:nvPr/>
        </p:nvPicPr>
        <p:blipFill>
          <a:blip r:embed="rId2"/>
          <a:stretch>
            <a:fillRect/>
          </a:stretch>
        </p:blipFill>
        <p:spPr>
          <a:xfrm>
            <a:off x="0" y="1167581"/>
            <a:ext cx="8686800" cy="9187037"/>
          </a:xfrm>
          <a:prstGeom prst="rect">
            <a:avLst/>
          </a:prstGeom>
        </p:spPr>
      </p:pic>
      <p:pic>
        <p:nvPicPr>
          <p:cNvPr id="7" name="Immagine 6" descr="Immagine che contiene testo, linea, schermata, Diagramma&#10;&#10;Descrizione generata automaticamente">
            <a:extLst>
              <a:ext uri="{FF2B5EF4-FFF2-40B4-BE49-F238E27FC236}">
                <a16:creationId xmlns:a16="http://schemas.microsoft.com/office/drawing/2014/main" id="{47DE7B65-2A40-1FB9-ED99-7D6ECB385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55" y="1543708"/>
            <a:ext cx="8039732" cy="3787381"/>
          </a:xfrm>
          <a:prstGeom prst="rect">
            <a:avLst/>
          </a:prstGeom>
        </p:spPr>
      </p:pic>
      <p:pic>
        <p:nvPicPr>
          <p:cNvPr id="16" name="Immagine 15" descr="Immagine che contiene testo, linea, Diagramma, schermata&#10;&#10;Descrizione generata automaticamente">
            <a:extLst>
              <a:ext uri="{FF2B5EF4-FFF2-40B4-BE49-F238E27FC236}">
                <a16:creationId xmlns:a16="http://schemas.microsoft.com/office/drawing/2014/main" id="{993F9B95-30F4-6FBE-02BA-361E68556D49}"/>
              </a:ext>
            </a:extLst>
          </p:cNvPr>
          <p:cNvPicPr>
            <a:picLocks noChangeAspect="1"/>
          </p:cNvPicPr>
          <p:nvPr/>
        </p:nvPicPr>
        <p:blipFill rotWithShape="1">
          <a:blip r:embed="rId4">
            <a:extLst>
              <a:ext uri="{28A0092B-C50C-407E-A947-70E740481C1C}">
                <a14:useLocalDpi xmlns:a14="http://schemas.microsoft.com/office/drawing/2010/main" val="0"/>
              </a:ext>
            </a:extLst>
          </a:blip>
          <a:srcRect t="65865"/>
          <a:stretch/>
        </p:blipFill>
        <p:spPr>
          <a:xfrm>
            <a:off x="340345" y="6066368"/>
            <a:ext cx="8039733" cy="1292810"/>
          </a:xfrm>
          <a:prstGeom prst="rect">
            <a:avLst/>
          </a:prstGeom>
        </p:spPr>
      </p:pic>
      <p:pic>
        <p:nvPicPr>
          <p:cNvPr id="18" name="Immagine 17">
            <a:extLst>
              <a:ext uri="{FF2B5EF4-FFF2-40B4-BE49-F238E27FC236}">
                <a16:creationId xmlns:a16="http://schemas.microsoft.com/office/drawing/2014/main" id="{D9B29902-F671-2786-9B98-A82E7FDACED1}"/>
              </a:ext>
            </a:extLst>
          </p:cNvPr>
          <p:cNvPicPr>
            <a:picLocks noChangeAspect="1"/>
          </p:cNvPicPr>
          <p:nvPr/>
        </p:nvPicPr>
        <p:blipFill>
          <a:blip r:embed="rId5"/>
          <a:stretch>
            <a:fillRect/>
          </a:stretch>
        </p:blipFill>
        <p:spPr>
          <a:xfrm>
            <a:off x="340345" y="8409191"/>
            <a:ext cx="8039734" cy="121014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TextBox 2"/>
          <p:cNvSpPr txBox="1"/>
          <p:nvPr/>
        </p:nvSpPr>
        <p:spPr>
          <a:xfrm>
            <a:off x="9144000" y="-91777"/>
            <a:ext cx="8613659" cy="1368426"/>
          </a:xfrm>
          <a:prstGeom prst="rect">
            <a:avLst/>
          </a:prstGeom>
        </p:spPr>
        <p:txBody>
          <a:bodyPr lIns="0" tIns="0" rIns="0" bIns="0" rtlCol="0" anchor="t">
            <a:spAutoFit/>
          </a:bodyPr>
          <a:lstStyle/>
          <a:p>
            <a:pPr algn="ctr">
              <a:lnSpc>
                <a:spcPts val="11199"/>
              </a:lnSpc>
            </a:pPr>
            <a:r>
              <a:rPr lang="en-US" sz="7999" dirty="0">
                <a:solidFill>
                  <a:srgbClr val="052D4C"/>
                </a:solidFill>
                <a:latin typeface="Montserrat Classic Bold"/>
              </a:rPr>
              <a:t>Simulations </a:t>
            </a:r>
          </a:p>
        </p:txBody>
      </p:sp>
      <p:sp>
        <p:nvSpPr>
          <p:cNvPr id="3" name="AutoShape 3"/>
          <p:cNvSpPr/>
          <p:nvPr/>
        </p:nvSpPr>
        <p:spPr>
          <a:xfrm>
            <a:off x="9002794" y="1181100"/>
            <a:ext cx="11360471" cy="278871"/>
          </a:xfrm>
          <a:prstGeom prst="rect">
            <a:avLst/>
          </a:prstGeom>
          <a:solidFill>
            <a:srgbClr val="053D57"/>
          </a:solidFill>
        </p:spPr>
        <p:txBody>
          <a:bodyPr/>
          <a:lstStyle/>
          <a:p>
            <a:endParaRPr lang="it-IT"/>
          </a:p>
        </p:txBody>
      </p:sp>
      <p:sp>
        <p:nvSpPr>
          <p:cNvPr id="8" name="TextBox 8"/>
          <p:cNvSpPr txBox="1"/>
          <p:nvPr/>
        </p:nvSpPr>
        <p:spPr>
          <a:xfrm>
            <a:off x="838200" y="252711"/>
            <a:ext cx="6739225" cy="679450"/>
          </a:xfrm>
          <a:prstGeom prst="rect">
            <a:avLst/>
          </a:prstGeom>
        </p:spPr>
        <p:txBody>
          <a:bodyPr lIns="0" tIns="0" rIns="0" bIns="0" rtlCol="0" anchor="t">
            <a:spAutoFit/>
          </a:bodyPr>
          <a:lstStyle/>
          <a:p>
            <a:pPr algn="ctr">
              <a:lnSpc>
                <a:spcPts val="5599"/>
              </a:lnSpc>
            </a:pPr>
            <a:r>
              <a:rPr lang="en-US" sz="3999" dirty="0">
                <a:solidFill>
                  <a:srgbClr val="052D4C"/>
                </a:solidFill>
                <a:latin typeface="Montserrat Classic Bold"/>
              </a:rPr>
              <a:t>Surge motion</a:t>
            </a:r>
          </a:p>
        </p:txBody>
      </p:sp>
      <p:sp>
        <p:nvSpPr>
          <p:cNvPr id="9" name="TextBox 9"/>
          <p:cNvSpPr txBox="1"/>
          <p:nvPr/>
        </p:nvSpPr>
        <p:spPr>
          <a:xfrm>
            <a:off x="9002794" y="2400300"/>
            <a:ext cx="8734667" cy="7815281"/>
          </a:xfrm>
          <a:prstGeom prst="rect">
            <a:avLst/>
          </a:prstGeom>
        </p:spPr>
        <p:txBody>
          <a:bodyPr lIns="0" tIns="0" rIns="0" bIns="0" rtlCol="0" anchor="t">
            <a:spAutoFit/>
          </a:bodyPr>
          <a:lstStyle/>
          <a:p>
            <a:pPr algn="just">
              <a:lnSpc>
                <a:spcPts val="3639"/>
              </a:lnSpc>
              <a:spcBef>
                <a:spcPct val="0"/>
              </a:spcBef>
            </a:pPr>
            <a:r>
              <a:rPr lang="en-US" sz="2599" dirty="0">
                <a:solidFill>
                  <a:srgbClr val="052D4C"/>
                </a:solidFill>
                <a:latin typeface="Montserrat Medium"/>
              </a:rPr>
              <a:t>In the surge motion simulation, the initial state of the robot is set to s = (0, 0, 0, 0, 0) and the reference input is set to </a:t>
            </a:r>
            <a:r>
              <a:rPr lang="en-US" sz="2599" dirty="0">
                <a:solidFill>
                  <a:srgbClr val="052D4C"/>
                </a:solidFill>
                <a:latin typeface="Montserrat Bold"/>
              </a:rPr>
              <a:t>R = (1, 0, 0, 0, 10)</a:t>
            </a:r>
            <a:r>
              <a:rPr lang="en-US" sz="2599" dirty="0">
                <a:solidFill>
                  <a:srgbClr val="052D4C"/>
                </a:solidFill>
                <a:latin typeface="Montserrat Medium"/>
              </a:rPr>
              <a:t>. </a:t>
            </a:r>
          </a:p>
          <a:p>
            <a:pPr algn="just">
              <a:lnSpc>
                <a:spcPts val="3639"/>
              </a:lnSpc>
              <a:spcBef>
                <a:spcPct val="0"/>
              </a:spcBef>
            </a:pPr>
            <a:endParaRPr lang="en-US" sz="2599" dirty="0">
              <a:solidFill>
                <a:srgbClr val="052D4C"/>
              </a:solidFill>
              <a:latin typeface="Montserrat Medium"/>
            </a:endParaRPr>
          </a:p>
          <a:p>
            <a:pPr algn="just">
              <a:lnSpc>
                <a:spcPts val="3639"/>
              </a:lnSpc>
              <a:spcBef>
                <a:spcPct val="0"/>
              </a:spcBef>
            </a:pPr>
            <a:r>
              <a:rPr lang="en-US" sz="2599" dirty="0">
                <a:solidFill>
                  <a:srgbClr val="052D4C"/>
                </a:solidFill>
                <a:latin typeface="Montserrat Medium"/>
              </a:rPr>
              <a:t>The robot moves from the surface of the tank to a depth of 1 m and at the same time moves along the X-axis thanks to the undulating fin that undulates at a frequency of </a:t>
            </a:r>
            <a:r>
              <a:rPr lang="en-US" sz="2599" dirty="0">
                <a:solidFill>
                  <a:srgbClr val="052D4C"/>
                </a:solidFill>
                <a:latin typeface="Montserrat Bold"/>
              </a:rPr>
              <a:t>2 Hz</a:t>
            </a:r>
            <a:r>
              <a:rPr lang="en-US" sz="2599" dirty="0">
                <a:solidFill>
                  <a:srgbClr val="052D4C"/>
                </a:solidFill>
                <a:latin typeface="Montserrat Medium"/>
              </a:rPr>
              <a:t>. </a:t>
            </a:r>
          </a:p>
          <a:p>
            <a:pPr algn="just">
              <a:lnSpc>
                <a:spcPts val="3639"/>
              </a:lnSpc>
              <a:spcBef>
                <a:spcPct val="0"/>
              </a:spcBef>
            </a:pPr>
            <a:endParaRPr lang="en-US" sz="2599" dirty="0">
              <a:solidFill>
                <a:srgbClr val="052D4C"/>
              </a:solidFill>
              <a:latin typeface="Montserrat Medium"/>
            </a:endParaRPr>
          </a:p>
          <a:p>
            <a:pPr algn="just">
              <a:lnSpc>
                <a:spcPts val="3639"/>
              </a:lnSpc>
              <a:spcBef>
                <a:spcPct val="0"/>
              </a:spcBef>
            </a:pPr>
            <a:r>
              <a:rPr lang="en-US" sz="2599" dirty="0">
                <a:solidFill>
                  <a:srgbClr val="052D4C"/>
                </a:solidFill>
                <a:latin typeface="Montserrat Medium"/>
              </a:rPr>
              <a:t>The Y position is stable to 0 and the Z position reaches the desired value of 1m after a transient and with a negligible error in the order of 10e-3.</a:t>
            </a:r>
          </a:p>
          <a:p>
            <a:pPr algn="just">
              <a:lnSpc>
                <a:spcPts val="3639"/>
              </a:lnSpc>
              <a:spcBef>
                <a:spcPct val="0"/>
              </a:spcBef>
            </a:pPr>
            <a:endParaRPr lang="en-US" sz="2599" dirty="0">
              <a:solidFill>
                <a:srgbClr val="052D4C"/>
              </a:solidFill>
              <a:latin typeface="Montserrat Medium"/>
            </a:endParaRPr>
          </a:p>
          <a:p>
            <a:pPr algn="just">
              <a:lnSpc>
                <a:spcPts val="3639"/>
              </a:lnSpc>
              <a:spcBef>
                <a:spcPct val="0"/>
              </a:spcBef>
            </a:pPr>
            <a:r>
              <a:rPr lang="en-US" sz="2600" b="0" i="0" dirty="0">
                <a:solidFill>
                  <a:srgbClr val="052D4C"/>
                </a:solidFill>
                <a:effectLst/>
                <a:latin typeface="Montserrat Medium" panose="00000600000000000000" pitchFamily="2" charset="0"/>
              </a:rPr>
              <a:t>The value of roll, pitch and yaw angle suffer of very little oscillations around the value 0, that are negligible.</a:t>
            </a:r>
            <a:endParaRPr lang="en-US" sz="2600" dirty="0">
              <a:solidFill>
                <a:srgbClr val="052D4C"/>
              </a:solidFill>
              <a:latin typeface="Montserrat Medium" panose="00000600000000000000" pitchFamily="2" charset="0"/>
            </a:endParaRPr>
          </a:p>
          <a:p>
            <a:pPr algn="just">
              <a:lnSpc>
                <a:spcPts val="3639"/>
              </a:lnSpc>
              <a:spcBef>
                <a:spcPct val="0"/>
              </a:spcBef>
            </a:pPr>
            <a:endParaRPr lang="en-US" sz="2599" dirty="0">
              <a:solidFill>
                <a:srgbClr val="052D4C"/>
              </a:solidFill>
              <a:latin typeface="Montserrat Medium"/>
            </a:endParaRPr>
          </a:p>
        </p:txBody>
      </p:sp>
      <p:pic>
        <p:nvPicPr>
          <p:cNvPr id="5" name="Immagine 4">
            <a:extLst>
              <a:ext uri="{FF2B5EF4-FFF2-40B4-BE49-F238E27FC236}">
                <a16:creationId xmlns:a16="http://schemas.microsoft.com/office/drawing/2014/main" id="{9DC31557-1247-0EE9-D334-3FCA59346175}"/>
              </a:ext>
            </a:extLst>
          </p:cNvPr>
          <p:cNvPicPr>
            <a:picLocks noChangeAspect="1"/>
          </p:cNvPicPr>
          <p:nvPr/>
        </p:nvPicPr>
        <p:blipFill>
          <a:blip r:embed="rId2"/>
          <a:stretch>
            <a:fillRect/>
          </a:stretch>
        </p:blipFill>
        <p:spPr>
          <a:xfrm>
            <a:off x="0" y="1158035"/>
            <a:ext cx="8621268" cy="9128965"/>
          </a:xfrm>
          <a:prstGeom prst="rect">
            <a:avLst/>
          </a:prstGeom>
        </p:spPr>
      </p:pic>
      <p:pic>
        <p:nvPicPr>
          <p:cNvPr id="7" name="Immagine 6" descr="Immagine che contiene linea, Diagramma, schermata, testo&#10;&#10;Descrizione generata automaticamente">
            <a:extLst>
              <a:ext uri="{FF2B5EF4-FFF2-40B4-BE49-F238E27FC236}">
                <a16:creationId xmlns:a16="http://schemas.microsoft.com/office/drawing/2014/main" id="{1128B888-E9FD-C82C-60C6-47D7777743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249" y="1320535"/>
            <a:ext cx="7939856" cy="3740332"/>
          </a:xfrm>
          <a:prstGeom prst="rect">
            <a:avLst/>
          </a:prstGeom>
        </p:spPr>
      </p:pic>
      <p:pic>
        <p:nvPicPr>
          <p:cNvPr id="12" name="Immagine 11" descr="Immagine che contiene testo, schermata, linea, Diagramma&#10;&#10;Descrizione generata automaticamente">
            <a:extLst>
              <a:ext uri="{FF2B5EF4-FFF2-40B4-BE49-F238E27FC236}">
                <a16:creationId xmlns:a16="http://schemas.microsoft.com/office/drawing/2014/main" id="{E2D7FE19-3799-D027-141B-E0B80F73AC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248" y="5600700"/>
            <a:ext cx="7939857" cy="374033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8"/>
            <a:stretch>
              <a:fillRect t="-68518" b="-68518"/>
            </a:stretch>
          </a:blipFill>
        </p:spPr>
        <p:txBody>
          <a:bodyPr/>
          <a:lstStyle/>
          <a:p>
            <a:endParaRPr lang="it-IT"/>
          </a:p>
        </p:txBody>
      </p:sp>
      <p:sp>
        <p:nvSpPr>
          <p:cNvPr id="3" name="AutoShape 3"/>
          <p:cNvSpPr/>
          <p:nvPr/>
        </p:nvSpPr>
        <p:spPr>
          <a:xfrm>
            <a:off x="0" y="7583"/>
            <a:ext cx="18288000" cy="9250717"/>
          </a:xfrm>
          <a:prstGeom prst="rect">
            <a:avLst/>
          </a:prstGeom>
          <a:solidFill>
            <a:srgbClr val="053D57">
              <a:alpha val="89804"/>
            </a:srgbClr>
          </a:solidFill>
        </p:spPr>
        <p:txBody>
          <a:bodyPr/>
          <a:lstStyle/>
          <a:p>
            <a:endParaRPr lang="it-IT"/>
          </a:p>
        </p:txBody>
      </p:sp>
      <p:pic>
        <p:nvPicPr>
          <p:cNvPr id="4" name="Picture 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l="2868" t="1635" r="3622"/>
          <a:stretch>
            <a:fillRect/>
          </a:stretch>
        </p:blipFill>
        <p:spPr>
          <a:xfrm>
            <a:off x="12336237" y="2829406"/>
            <a:ext cx="5648064" cy="4464446"/>
          </a:xfrm>
          <a:prstGeom prst="rect">
            <a:avLst/>
          </a:prstGeom>
        </p:spPr>
      </p:pic>
      <p:pic>
        <p:nvPicPr>
          <p:cNvPr id="5" name="Picture 5">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rcRect l="3412" t="1823" r="3197"/>
          <a:stretch>
            <a:fillRect/>
          </a:stretch>
        </p:blipFill>
        <p:spPr>
          <a:xfrm>
            <a:off x="268507" y="2890542"/>
            <a:ext cx="5651652" cy="4464446"/>
          </a:xfrm>
          <a:prstGeom prst="rect">
            <a:avLst/>
          </a:prstGeom>
        </p:spPr>
      </p:pic>
      <p:pic>
        <p:nvPicPr>
          <p:cNvPr id="6" name="Picture 6">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rcRect l="1313" t="5196" r="5405"/>
          <a:stretch>
            <a:fillRect/>
          </a:stretch>
        </p:blipFill>
        <p:spPr>
          <a:xfrm>
            <a:off x="6204658" y="2890542"/>
            <a:ext cx="5845829" cy="4464446"/>
          </a:xfrm>
          <a:prstGeom prst="rect">
            <a:avLst/>
          </a:prstGeom>
        </p:spPr>
      </p:pic>
      <p:sp>
        <p:nvSpPr>
          <p:cNvPr id="7" name="TextBox 7"/>
          <p:cNvSpPr txBox="1"/>
          <p:nvPr/>
        </p:nvSpPr>
        <p:spPr>
          <a:xfrm>
            <a:off x="1689415" y="508481"/>
            <a:ext cx="14909170" cy="1644650"/>
          </a:xfrm>
          <a:prstGeom prst="rect">
            <a:avLst/>
          </a:prstGeom>
        </p:spPr>
        <p:txBody>
          <a:bodyPr lIns="0" tIns="0" rIns="0" bIns="0" rtlCol="0" anchor="t">
            <a:spAutoFit/>
          </a:bodyPr>
          <a:lstStyle/>
          <a:p>
            <a:pPr algn="ctr">
              <a:lnSpc>
                <a:spcPts val="6550"/>
              </a:lnSpc>
            </a:pPr>
            <a:r>
              <a:rPr lang="en-US" sz="5000" spc="145">
                <a:solidFill>
                  <a:srgbClr val="F8FBFD"/>
                </a:solidFill>
                <a:latin typeface="Montserrat Classic Bold"/>
              </a:rPr>
              <a:t>THE UNDERWATER MOTION PERFORMANCE OF THE ROBOT</a:t>
            </a:r>
          </a:p>
        </p:txBody>
      </p:sp>
      <p:sp>
        <p:nvSpPr>
          <p:cNvPr id="8" name="TextBox 8"/>
          <p:cNvSpPr txBox="1"/>
          <p:nvPr/>
        </p:nvSpPr>
        <p:spPr>
          <a:xfrm>
            <a:off x="582554" y="7980279"/>
            <a:ext cx="5023558" cy="550545"/>
          </a:xfrm>
          <a:prstGeom prst="rect">
            <a:avLst/>
          </a:prstGeom>
        </p:spPr>
        <p:txBody>
          <a:bodyPr lIns="0" tIns="0" rIns="0" bIns="0" rtlCol="0" anchor="t">
            <a:spAutoFit/>
          </a:bodyPr>
          <a:lstStyle/>
          <a:p>
            <a:pPr algn="ctr">
              <a:lnSpc>
                <a:spcPts val="4590"/>
              </a:lnSpc>
            </a:pPr>
            <a:r>
              <a:rPr lang="en-US" sz="3000" spc="330">
                <a:solidFill>
                  <a:srgbClr val="F8FBFD"/>
                </a:solidFill>
                <a:latin typeface="Montserrat Classic"/>
              </a:rPr>
              <a:t>HEAVE MOTION</a:t>
            </a:r>
          </a:p>
        </p:txBody>
      </p:sp>
      <p:sp>
        <p:nvSpPr>
          <p:cNvPr id="9" name="TextBox 9"/>
          <p:cNvSpPr txBox="1"/>
          <p:nvPr/>
        </p:nvSpPr>
        <p:spPr>
          <a:xfrm>
            <a:off x="1181100" y="7572375"/>
            <a:ext cx="5023558" cy="457200"/>
          </a:xfrm>
          <a:prstGeom prst="rect">
            <a:avLst/>
          </a:prstGeom>
        </p:spPr>
        <p:txBody>
          <a:bodyPr lIns="0" tIns="0" rIns="0" bIns="0" rtlCol="0" anchor="t">
            <a:spAutoFit/>
          </a:bodyPr>
          <a:lstStyle/>
          <a:p>
            <a:pPr algn="ctr">
              <a:lnSpc>
                <a:spcPts val="3750"/>
              </a:lnSpc>
            </a:pPr>
            <a:endParaRPr/>
          </a:p>
        </p:txBody>
      </p:sp>
      <p:sp>
        <p:nvSpPr>
          <p:cNvPr id="10" name="TextBox 10"/>
          <p:cNvSpPr txBox="1"/>
          <p:nvPr/>
        </p:nvSpPr>
        <p:spPr>
          <a:xfrm>
            <a:off x="6632221" y="7934325"/>
            <a:ext cx="5023558" cy="550545"/>
          </a:xfrm>
          <a:prstGeom prst="rect">
            <a:avLst/>
          </a:prstGeom>
        </p:spPr>
        <p:txBody>
          <a:bodyPr lIns="0" tIns="0" rIns="0" bIns="0" rtlCol="0" anchor="t">
            <a:spAutoFit/>
          </a:bodyPr>
          <a:lstStyle/>
          <a:p>
            <a:pPr algn="ctr">
              <a:lnSpc>
                <a:spcPts val="4590"/>
              </a:lnSpc>
            </a:pPr>
            <a:r>
              <a:rPr lang="en-US" sz="3000" spc="330">
                <a:solidFill>
                  <a:srgbClr val="F8FBFD"/>
                </a:solidFill>
                <a:latin typeface="Montserrat Classic"/>
              </a:rPr>
              <a:t>YAW MOTION</a:t>
            </a:r>
          </a:p>
        </p:txBody>
      </p:sp>
      <p:sp>
        <p:nvSpPr>
          <p:cNvPr id="11" name="TextBox 11"/>
          <p:cNvSpPr txBox="1"/>
          <p:nvPr/>
        </p:nvSpPr>
        <p:spPr>
          <a:xfrm>
            <a:off x="12684479" y="7980279"/>
            <a:ext cx="5023558" cy="550545"/>
          </a:xfrm>
          <a:prstGeom prst="rect">
            <a:avLst/>
          </a:prstGeom>
        </p:spPr>
        <p:txBody>
          <a:bodyPr lIns="0" tIns="0" rIns="0" bIns="0" rtlCol="0" anchor="t">
            <a:spAutoFit/>
          </a:bodyPr>
          <a:lstStyle/>
          <a:p>
            <a:pPr algn="ctr">
              <a:lnSpc>
                <a:spcPts val="4590"/>
              </a:lnSpc>
            </a:pPr>
            <a:r>
              <a:rPr lang="en-US" sz="3000" spc="330">
                <a:solidFill>
                  <a:srgbClr val="F8FBFD"/>
                </a:solidFill>
                <a:latin typeface="Montserrat Classic"/>
              </a:rPr>
              <a:t>SURGE MOTION</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video>
              <p:cMediaNode vol="100000">
                <p:cTn id="3" fill="hold" display="0">
                  <p:stCondLst>
                    <p:cond delay="indefinite"/>
                  </p:stCondLst>
                </p:cTn>
                <p:tgtEl>
                  <p:spTgt spid="5"/>
                </p:tgtEl>
              </p:cMediaNode>
            </p:video>
            <p:video>
              <p:cMediaNode vol="100000">
                <p:cTn id="4" fill="hold" display="0">
                  <p:stCondLst>
                    <p:cond delay="indefinite"/>
                  </p:stCondLst>
                </p:cTn>
                <p:tgtEl>
                  <p:spTgt spid="6"/>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it-IT"/>
          </a:p>
        </p:txBody>
      </p:sp>
      <p:sp>
        <p:nvSpPr>
          <p:cNvPr id="3" name="AutoShape 3"/>
          <p:cNvSpPr/>
          <p:nvPr/>
        </p:nvSpPr>
        <p:spPr>
          <a:xfrm>
            <a:off x="-843395" y="1028700"/>
            <a:ext cx="19507200" cy="8039100"/>
          </a:xfrm>
          <a:prstGeom prst="rect">
            <a:avLst/>
          </a:prstGeom>
          <a:solidFill>
            <a:srgbClr val="053D57">
              <a:alpha val="89804"/>
            </a:srgbClr>
          </a:solidFill>
        </p:spPr>
        <p:txBody>
          <a:bodyPr/>
          <a:lstStyle/>
          <a:p>
            <a:endParaRPr lang="it-IT"/>
          </a:p>
        </p:txBody>
      </p:sp>
      <p:sp>
        <p:nvSpPr>
          <p:cNvPr id="4" name="TextBox 4"/>
          <p:cNvSpPr txBox="1"/>
          <p:nvPr/>
        </p:nvSpPr>
        <p:spPr>
          <a:xfrm>
            <a:off x="8676409" y="2084070"/>
            <a:ext cx="8582891" cy="6042660"/>
          </a:xfrm>
          <a:prstGeom prst="rect">
            <a:avLst/>
          </a:prstGeom>
        </p:spPr>
        <p:txBody>
          <a:bodyPr lIns="0" tIns="0" rIns="0" bIns="0" rtlCol="0" anchor="t">
            <a:spAutoFit/>
          </a:bodyPr>
          <a:lstStyle/>
          <a:p>
            <a:pPr algn="just">
              <a:lnSpc>
                <a:spcPts val="4350"/>
              </a:lnSpc>
            </a:pPr>
            <a:r>
              <a:rPr lang="en-US" sz="2900" spc="29">
                <a:solidFill>
                  <a:srgbClr val="F8FBFD"/>
                </a:solidFill>
                <a:latin typeface="Montserrat Medium"/>
              </a:rPr>
              <a:t>The present underwater robot prototype has </a:t>
            </a:r>
            <a:r>
              <a:rPr lang="en-US" sz="2900" spc="29">
                <a:solidFill>
                  <a:srgbClr val="F8FBFD"/>
                </a:solidFill>
                <a:latin typeface="Montserrat Bold"/>
              </a:rPr>
              <a:t>successfully </a:t>
            </a:r>
            <a:r>
              <a:rPr lang="en-US" sz="2900" spc="29">
                <a:solidFill>
                  <a:srgbClr val="F8FBFD"/>
                </a:solidFill>
                <a:latin typeface="Montserrat Medium"/>
              </a:rPr>
              <a:t>realized basic motion and high-frequency propulsion, which increase its suitability for a variety of tasks such as marine exploration, rescue and operation.</a:t>
            </a:r>
          </a:p>
          <a:p>
            <a:pPr algn="just">
              <a:lnSpc>
                <a:spcPts val="4350"/>
              </a:lnSpc>
            </a:pPr>
            <a:endParaRPr lang="en-US" sz="2900" spc="29">
              <a:solidFill>
                <a:srgbClr val="F8FBFD"/>
              </a:solidFill>
              <a:latin typeface="Montserrat Medium"/>
            </a:endParaRPr>
          </a:p>
          <a:p>
            <a:pPr algn="just">
              <a:lnSpc>
                <a:spcPts val="4350"/>
              </a:lnSpc>
            </a:pPr>
            <a:r>
              <a:rPr lang="en-US" sz="2900" spc="29">
                <a:solidFill>
                  <a:srgbClr val="F8FBFD"/>
                </a:solidFill>
                <a:latin typeface="Montserrat Medium"/>
              </a:rPr>
              <a:t>The shape of the robot can be designed to be </a:t>
            </a:r>
            <a:r>
              <a:rPr lang="en-US" sz="2900" spc="29">
                <a:solidFill>
                  <a:srgbClr val="F8FBFD"/>
                </a:solidFill>
                <a:latin typeface="Montserrat Bold"/>
              </a:rPr>
              <a:t>fish-like</a:t>
            </a:r>
            <a:r>
              <a:rPr lang="en-US" sz="2900" spc="29">
                <a:solidFill>
                  <a:srgbClr val="F8FBFD"/>
                </a:solidFill>
                <a:latin typeface="Montserrat Medium"/>
              </a:rPr>
              <a:t> in order to improve the hydrodynamic performances while the structure of the fin can be improved with </a:t>
            </a:r>
            <a:r>
              <a:rPr lang="en-US" sz="2900" spc="29">
                <a:solidFill>
                  <a:srgbClr val="F8FBFD"/>
                </a:solidFill>
                <a:latin typeface="Montserrat Bold"/>
              </a:rPr>
              <a:t>soft material </a:t>
            </a:r>
            <a:r>
              <a:rPr lang="en-US" sz="2900" spc="29">
                <a:solidFill>
                  <a:srgbClr val="F8FBFD"/>
                </a:solidFill>
                <a:latin typeface="Montserrat Medium"/>
              </a:rPr>
              <a:t>to generate an ideal sine wave.</a:t>
            </a:r>
          </a:p>
        </p:txBody>
      </p:sp>
      <p:grpSp>
        <p:nvGrpSpPr>
          <p:cNvPr id="5" name="Group 5"/>
          <p:cNvGrpSpPr/>
          <p:nvPr/>
        </p:nvGrpSpPr>
        <p:grpSpPr>
          <a:xfrm>
            <a:off x="1295400" y="2927922"/>
            <a:ext cx="7160375" cy="4431157"/>
            <a:chOff x="0" y="0"/>
            <a:chExt cx="9547167" cy="5908209"/>
          </a:xfrm>
        </p:grpSpPr>
        <p:sp>
          <p:nvSpPr>
            <p:cNvPr id="6" name="TextBox 6"/>
            <p:cNvSpPr txBox="1"/>
            <p:nvPr/>
          </p:nvSpPr>
          <p:spPr>
            <a:xfrm>
              <a:off x="0" y="-47625"/>
              <a:ext cx="9547167" cy="4772025"/>
            </a:xfrm>
            <a:prstGeom prst="rect">
              <a:avLst/>
            </a:prstGeom>
          </p:spPr>
          <p:txBody>
            <a:bodyPr lIns="0" tIns="0" rIns="0" bIns="0" rtlCol="0" anchor="t">
              <a:spAutoFit/>
            </a:bodyPr>
            <a:lstStyle/>
            <a:p>
              <a:pPr>
                <a:lnSpc>
                  <a:spcPts val="9450"/>
                </a:lnSpc>
              </a:pPr>
              <a:r>
                <a:rPr lang="en-US" sz="7500" spc="67">
                  <a:solidFill>
                    <a:srgbClr val="F8FBFD"/>
                  </a:solidFill>
                  <a:latin typeface="Montserrat Classic Bold"/>
                </a:rPr>
                <a:t>Applicability and </a:t>
              </a:r>
            </a:p>
            <a:p>
              <a:pPr>
                <a:lnSpc>
                  <a:spcPts val="9450"/>
                </a:lnSpc>
              </a:pPr>
              <a:r>
                <a:rPr lang="en-US" sz="7500" spc="67">
                  <a:solidFill>
                    <a:srgbClr val="F8FBFD"/>
                  </a:solidFill>
                  <a:latin typeface="Montserrat Classic Bold"/>
                </a:rPr>
                <a:t>improvement</a:t>
              </a:r>
            </a:p>
          </p:txBody>
        </p:sp>
        <p:sp>
          <p:nvSpPr>
            <p:cNvPr id="7" name="AutoShape 7"/>
            <p:cNvSpPr/>
            <p:nvPr/>
          </p:nvSpPr>
          <p:spPr>
            <a:xfrm>
              <a:off x="0" y="5676419"/>
              <a:ext cx="5915653" cy="231790"/>
            </a:xfrm>
            <a:prstGeom prst="rect">
              <a:avLst/>
            </a:prstGeom>
            <a:solidFill>
              <a:srgbClr val="F8FBFD"/>
            </a:solidFill>
          </p:spPr>
          <p:txBody>
            <a:bodyPr/>
            <a:lstStyle/>
            <a:p>
              <a:endParaRPr lang="it-IT"/>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it-IT"/>
          </a:p>
        </p:txBody>
      </p:sp>
      <p:sp>
        <p:nvSpPr>
          <p:cNvPr id="3" name="AutoShape 3"/>
          <p:cNvSpPr/>
          <p:nvPr/>
        </p:nvSpPr>
        <p:spPr>
          <a:xfrm>
            <a:off x="791128" y="811468"/>
            <a:ext cx="16230600" cy="8229600"/>
          </a:xfrm>
          <a:prstGeom prst="rect">
            <a:avLst/>
          </a:prstGeom>
          <a:solidFill>
            <a:srgbClr val="053D57">
              <a:alpha val="89804"/>
            </a:srgbClr>
          </a:solidFill>
        </p:spPr>
        <p:txBody>
          <a:bodyPr/>
          <a:lstStyle/>
          <a:p>
            <a:endParaRPr lang="it-IT"/>
          </a:p>
        </p:txBody>
      </p:sp>
      <p:sp>
        <p:nvSpPr>
          <p:cNvPr id="4" name="AutoShape 4"/>
          <p:cNvSpPr/>
          <p:nvPr/>
        </p:nvSpPr>
        <p:spPr>
          <a:xfrm>
            <a:off x="2199072" y="5056579"/>
            <a:ext cx="4436739" cy="173843"/>
          </a:xfrm>
          <a:prstGeom prst="rect">
            <a:avLst/>
          </a:prstGeom>
          <a:solidFill>
            <a:srgbClr val="F8FBFD"/>
          </a:solidFill>
        </p:spPr>
        <p:txBody>
          <a:bodyPr/>
          <a:lstStyle/>
          <a:p>
            <a:endParaRPr lang="it-IT"/>
          </a:p>
        </p:txBody>
      </p:sp>
      <p:sp>
        <p:nvSpPr>
          <p:cNvPr id="5" name="Freeform 5"/>
          <p:cNvSpPr/>
          <p:nvPr/>
        </p:nvSpPr>
        <p:spPr>
          <a:xfrm>
            <a:off x="14714997" y="295644"/>
            <a:ext cx="3573003" cy="3596452"/>
          </a:xfrm>
          <a:custGeom>
            <a:avLst/>
            <a:gdLst/>
            <a:ahLst/>
            <a:cxnLst/>
            <a:rect l="l" t="t" r="r" b="b"/>
            <a:pathLst>
              <a:path w="3573003" h="3596452">
                <a:moveTo>
                  <a:pt x="0" y="0"/>
                </a:moveTo>
                <a:lnTo>
                  <a:pt x="3573003" y="0"/>
                </a:lnTo>
                <a:lnTo>
                  <a:pt x="3573003" y="3596452"/>
                </a:lnTo>
                <a:lnTo>
                  <a:pt x="0" y="3596452"/>
                </a:lnTo>
                <a:lnTo>
                  <a:pt x="0" y="0"/>
                </a:lnTo>
                <a:close/>
              </a:path>
            </a:pathLst>
          </a:custGeom>
          <a:blipFill>
            <a:blip r:embed="rId3"/>
            <a:stretch>
              <a:fillRect l="-1502" t="-13211" r="-1502"/>
            </a:stretch>
          </a:blipFill>
        </p:spPr>
        <p:txBody>
          <a:bodyPr/>
          <a:lstStyle/>
          <a:p>
            <a:endParaRPr lang="it-IT"/>
          </a:p>
        </p:txBody>
      </p:sp>
      <p:sp>
        <p:nvSpPr>
          <p:cNvPr id="6" name="Freeform 6"/>
          <p:cNvSpPr/>
          <p:nvPr/>
        </p:nvSpPr>
        <p:spPr>
          <a:xfrm>
            <a:off x="13755465" y="3598261"/>
            <a:ext cx="4698836" cy="3252529"/>
          </a:xfrm>
          <a:custGeom>
            <a:avLst/>
            <a:gdLst/>
            <a:ahLst/>
            <a:cxnLst/>
            <a:rect l="l" t="t" r="r" b="b"/>
            <a:pathLst>
              <a:path w="4698836" h="3252529">
                <a:moveTo>
                  <a:pt x="0" y="0"/>
                </a:moveTo>
                <a:lnTo>
                  <a:pt x="4698835" y="0"/>
                </a:lnTo>
                <a:lnTo>
                  <a:pt x="4698835" y="3252529"/>
                </a:lnTo>
                <a:lnTo>
                  <a:pt x="0" y="3252529"/>
                </a:lnTo>
                <a:lnTo>
                  <a:pt x="0" y="0"/>
                </a:lnTo>
                <a:close/>
              </a:path>
            </a:pathLst>
          </a:custGeom>
          <a:blipFill>
            <a:blip r:embed="rId4"/>
            <a:stretch>
              <a:fillRect t="-4360"/>
            </a:stretch>
          </a:blipFill>
        </p:spPr>
        <p:txBody>
          <a:bodyPr/>
          <a:lstStyle/>
          <a:p>
            <a:endParaRPr lang="it-IT"/>
          </a:p>
        </p:txBody>
      </p:sp>
      <p:sp>
        <p:nvSpPr>
          <p:cNvPr id="7" name="Freeform 7"/>
          <p:cNvSpPr/>
          <p:nvPr/>
        </p:nvSpPr>
        <p:spPr>
          <a:xfrm>
            <a:off x="11649740" y="6850790"/>
            <a:ext cx="6804561" cy="3140566"/>
          </a:xfrm>
          <a:custGeom>
            <a:avLst/>
            <a:gdLst/>
            <a:ahLst/>
            <a:cxnLst/>
            <a:rect l="l" t="t" r="r" b="b"/>
            <a:pathLst>
              <a:path w="6804561" h="3140566">
                <a:moveTo>
                  <a:pt x="0" y="0"/>
                </a:moveTo>
                <a:lnTo>
                  <a:pt x="6804560" y="0"/>
                </a:lnTo>
                <a:lnTo>
                  <a:pt x="6804560" y="3140566"/>
                </a:lnTo>
                <a:lnTo>
                  <a:pt x="0" y="3140566"/>
                </a:lnTo>
                <a:lnTo>
                  <a:pt x="0" y="0"/>
                </a:lnTo>
                <a:close/>
              </a:path>
            </a:pathLst>
          </a:custGeom>
          <a:blipFill>
            <a:blip r:embed="rId5"/>
            <a:stretch>
              <a:fillRect/>
            </a:stretch>
          </a:blipFill>
        </p:spPr>
        <p:txBody>
          <a:bodyPr/>
          <a:lstStyle/>
          <a:p>
            <a:endParaRPr lang="it-IT"/>
          </a:p>
        </p:txBody>
      </p:sp>
      <p:sp>
        <p:nvSpPr>
          <p:cNvPr id="8" name="TextBox 8"/>
          <p:cNvSpPr txBox="1"/>
          <p:nvPr/>
        </p:nvSpPr>
        <p:spPr>
          <a:xfrm>
            <a:off x="2199072" y="1905833"/>
            <a:ext cx="10535806" cy="2539366"/>
          </a:xfrm>
          <a:prstGeom prst="rect">
            <a:avLst/>
          </a:prstGeom>
        </p:spPr>
        <p:txBody>
          <a:bodyPr lIns="0" tIns="0" rIns="0" bIns="0" rtlCol="0" anchor="t">
            <a:spAutoFit/>
          </a:bodyPr>
          <a:lstStyle/>
          <a:p>
            <a:pPr>
              <a:lnSpc>
                <a:spcPts val="10079"/>
              </a:lnSpc>
            </a:pPr>
            <a:r>
              <a:rPr lang="en-US" sz="7999" spc="71">
                <a:solidFill>
                  <a:srgbClr val="F8FBFD"/>
                </a:solidFill>
                <a:latin typeface="Montserrat Classic Bold"/>
              </a:rPr>
              <a:t>Thank you for your attention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it-IT"/>
          </a:p>
        </p:txBody>
      </p:sp>
      <p:sp>
        <p:nvSpPr>
          <p:cNvPr id="3" name="AutoShape 3"/>
          <p:cNvSpPr/>
          <p:nvPr/>
        </p:nvSpPr>
        <p:spPr>
          <a:xfrm>
            <a:off x="1028700" y="716294"/>
            <a:ext cx="16230600" cy="8229600"/>
          </a:xfrm>
          <a:prstGeom prst="rect">
            <a:avLst/>
          </a:prstGeom>
          <a:solidFill>
            <a:srgbClr val="053D57">
              <a:alpha val="89804"/>
            </a:srgbClr>
          </a:solidFill>
        </p:spPr>
        <p:txBody>
          <a:bodyPr/>
          <a:lstStyle/>
          <a:p>
            <a:endParaRPr lang="it-IT"/>
          </a:p>
        </p:txBody>
      </p:sp>
      <p:sp>
        <p:nvSpPr>
          <p:cNvPr id="4" name="TextBox 4"/>
          <p:cNvSpPr txBox="1"/>
          <p:nvPr/>
        </p:nvSpPr>
        <p:spPr>
          <a:xfrm>
            <a:off x="9144001" y="2002169"/>
            <a:ext cx="6944928" cy="5637441"/>
          </a:xfrm>
          <a:prstGeom prst="rect">
            <a:avLst/>
          </a:prstGeom>
        </p:spPr>
        <p:txBody>
          <a:bodyPr wrap="square" lIns="0" tIns="0" rIns="0" bIns="0" rtlCol="0" anchor="t">
            <a:spAutoFit/>
          </a:bodyPr>
          <a:lstStyle/>
          <a:p>
            <a:pPr algn="just">
              <a:lnSpc>
                <a:spcPts val="3749"/>
              </a:lnSpc>
            </a:pPr>
            <a:r>
              <a:rPr lang="en-US" sz="2499" spc="24" dirty="0">
                <a:solidFill>
                  <a:srgbClr val="F8FBFD"/>
                </a:solidFill>
                <a:latin typeface="Montserrat Classic"/>
              </a:rPr>
              <a:t>Underwater robots can replace or accompany human beings to complete underwater missions in unknown and complex marine environments efficiently, which have broad application prospects for scientific exploration, economic operations, and military fields. Propulsion mode is the key factor to determine the underwater maneuverability, endurance, and concealment of the robot. </a:t>
            </a:r>
          </a:p>
          <a:p>
            <a:pPr algn="just">
              <a:lnSpc>
                <a:spcPts val="3749"/>
              </a:lnSpc>
            </a:pPr>
            <a:r>
              <a:rPr lang="en-US" sz="2499" spc="24" dirty="0">
                <a:solidFill>
                  <a:srgbClr val="F8FBFD"/>
                </a:solidFill>
                <a:latin typeface="Montserrat Classic"/>
              </a:rPr>
              <a:t>Rotor and bionic propulsion are two mainstream propulsion modes.</a:t>
            </a:r>
          </a:p>
        </p:txBody>
      </p:sp>
      <p:sp>
        <p:nvSpPr>
          <p:cNvPr id="5" name="TextBox 5"/>
          <p:cNvSpPr txBox="1"/>
          <p:nvPr/>
        </p:nvSpPr>
        <p:spPr>
          <a:xfrm>
            <a:off x="2199072" y="1905833"/>
            <a:ext cx="6116966" cy="2390775"/>
          </a:xfrm>
          <a:prstGeom prst="rect">
            <a:avLst/>
          </a:prstGeom>
        </p:spPr>
        <p:txBody>
          <a:bodyPr lIns="0" tIns="0" rIns="0" bIns="0" rtlCol="0" anchor="t">
            <a:spAutoFit/>
          </a:bodyPr>
          <a:lstStyle/>
          <a:p>
            <a:pPr>
              <a:lnSpc>
                <a:spcPts val="9450"/>
              </a:lnSpc>
            </a:pPr>
            <a:r>
              <a:rPr lang="en-US" sz="7500" spc="67" dirty="0">
                <a:solidFill>
                  <a:srgbClr val="F8FBFD"/>
                </a:solidFill>
                <a:latin typeface="Montserrat Classic Bold"/>
              </a:rPr>
              <a:t>Underwater</a:t>
            </a:r>
          </a:p>
          <a:p>
            <a:pPr>
              <a:lnSpc>
                <a:spcPts val="9450"/>
              </a:lnSpc>
            </a:pPr>
            <a:r>
              <a:rPr lang="en-US" sz="7500" spc="67" dirty="0">
                <a:solidFill>
                  <a:srgbClr val="F8FBFD"/>
                </a:solidFill>
                <a:latin typeface="Montserrat Classic Bold"/>
              </a:rPr>
              <a:t>robots</a:t>
            </a:r>
          </a:p>
        </p:txBody>
      </p:sp>
      <p:sp>
        <p:nvSpPr>
          <p:cNvPr id="6" name="AutoShape 6"/>
          <p:cNvSpPr/>
          <p:nvPr/>
        </p:nvSpPr>
        <p:spPr>
          <a:xfrm>
            <a:off x="2199072" y="5056579"/>
            <a:ext cx="4436739" cy="173843"/>
          </a:xfrm>
          <a:prstGeom prst="rect">
            <a:avLst/>
          </a:prstGeom>
          <a:solidFill>
            <a:srgbClr val="F8FBFD"/>
          </a:solidFill>
        </p:spPr>
        <p:txBody>
          <a:bodyPr/>
          <a:lstStyle/>
          <a:p>
            <a:endParaRPr lang="it-IT"/>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txBody>
          <a:bodyPr/>
          <a:lstStyle/>
          <a:p>
            <a:endParaRPr lang="it-IT"/>
          </a:p>
        </p:txBody>
      </p:sp>
      <p:sp>
        <p:nvSpPr>
          <p:cNvPr id="3" name="AutoShape 3"/>
          <p:cNvSpPr/>
          <p:nvPr/>
        </p:nvSpPr>
        <p:spPr>
          <a:xfrm>
            <a:off x="1028700" y="-304800"/>
            <a:ext cx="2590800" cy="2971800"/>
          </a:xfrm>
          <a:prstGeom prst="rect">
            <a:avLst/>
          </a:prstGeom>
          <a:solidFill>
            <a:srgbClr val="053D57"/>
          </a:solidFill>
        </p:spPr>
        <p:txBody>
          <a:bodyPr/>
          <a:lstStyle/>
          <a:p>
            <a:endParaRPr lang="it-IT"/>
          </a:p>
        </p:txBody>
      </p:sp>
      <p:sp>
        <p:nvSpPr>
          <p:cNvPr id="4" name="Freeform 4"/>
          <p:cNvSpPr/>
          <p:nvPr/>
        </p:nvSpPr>
        <p:spPr>
          <a:xfrm>
            <a:off x="1541071" y="750347"/>
            <a:ext cx="1566059" cy="1080581"/>
          </a:xfrm>
          <a:custGeom>
            <a:avLst/>
            <a:gdLst/>
            <a:ahLst/>
            <a:cxnLst/>
            <a:rect l="l" t="t" r="r" b="b"/>
            <a:pathLst>
              <a:path w="1566059" h="1080581">
                <a:moveTo>
                  <a:pt x="0" y="0"/>
                </a:moveTo>
                <a:lnTo>
                  <a:pt x="1566058" y="0"/>
                </a:lnTo>
                <a:lnTo>
                  <a:pt x="1566058" y="1080581"/>
                </a:lnTo>
                <a:lnTo>
                  <a:pt x="0" y="10805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Freeform 5"/>
          <p:cNvSpPr/>
          <p:nvPr/>
        </p:nvSpPr>
        <p:spPr>
          <a:xfrm rot="5492921">
            <a:off x="10291201" y="3008748"/>
            <a:ext cx="13107492" cy="13035996"/>
          </a:xfrm>
          <a:custGeom>
            <a:avLst/>
            <a:gdLst/>
            <a:ahLst/>
            <a:cxnLst/>
            <a:rect l="l" t="t" r="r" b="b"/>
            <a:pathLst>
              <a:path w="13107492" h="13035996">
                <a:moveTo>
                  <a:pt x="0" y="0"/>
                </a:moveTo>
                <a:lnTo>
                  <a:pt x="13107492" y="0"/>
                </a:lnTo>
                <a:lnTo>
                  <a:pt x="13107492" y="13035997"/>
                </a:lnTo>
                <a:lnTo>
                  <a:pt x="0" y="13035997"/>
                </a:lnTo>
                <a:lnTo>
                  <a:pt x="0"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txBody>
          <a:bodyPr/>
          <a:lstStyle/>
          <a:p>
            <a:endParaRPr lang="it-IT"/>
          </a:p>
        </p:txBody>
      </p:sp>
      <p:sp>
        <p:nvSpPr>
          <p:cNvPr id="6" name="AutoShape 6"/>
          <p:cNvSpPr/>
          <p:nvPr/>
        </p:nvSpPr>
        <p:spPr>
          <a:xfrm>
            <a:off x="6927529" y="1181100"/>
            <a:ext cx="11360471" cy="278871"/>
          </a:xfrm>
          <a:prstGeom prst="rect">
            <a:avLst/>
          </a:prstGeom>
          <a:solidFill>
            <a:srgbClr val="053D57"/>
          </a:solidFill>
        </p:spPr>
        <p:txBody>
          <a:bodyPr/>
          <a:lstStyle/>
          <a:p>
            <a:endParaRPr lang="it-IT"/>
          </a:p>
        </p:txBody>
      </p:sp>
      <p:sp>
        <p:nvSpPr>
          <p:cNvPr id="7" name="AutoShape 7"/>
          <p:cNvSpPr/>
          <p:nvPr/>
        </p:nvSpPr>
        <p:spPr>
          <a:xfrm>
            <a:off x="1637286" y="4788829"/>
            <a:ext cx="10891863" cy="5091695"/>
          </a:xfrm>
          <a:prstGeom prst="rect">
            <a:avLst/>
          </a:prstGeom>
          <a:solidFill>
            <a:srgbClr val="82A8B8">
              <a:alpha val="67843"/>
            </a:srgbClr>
          </a:solidFill>
        </p:spPr>
        <p:txBody>
          <a:bodyPr/>
          <a:lstStyle/>
          <a:p>
            <a:endParaRPr lang="it-IT"/>
          </a:p>
        </p:txBody>
      </p:sp>
      <p:sp>
        <p:nvSpPr>
          <p:cNvPr id="8" name="AutoShape 8"/>
          <p:cNvSpPr/>
          <p:nvPr/>
        </p:nvSpPr>
        <p:spPr>
          <a:xfrm>
            <a:off x="2081695" y="4931191"/>
            <a:ext cx="916918" cy="880667"/>
          </a:xfrm>
          <a:prstGeom prst="rect">
            <a:avLst/>
          </a:prstGeom>
          <a:solidFill>
            <a:srgbClr val="CCD4D9"/>
          </a:solidFill>
        </p:spPr>
        <p:txBody>
          <a:bodyPr/>
          <a:lstStyle/>
          <a:p>
            <a:endParaRPr lang="it-IT"/>
          </a:p>
        </p:txBody>
      </p:sp>
      <p:sp>
        <p:nvSpPr>
          <p:cNvPr id="9" name="AutoShape 9"/>
          <p:cNvSpPr/>
          <p:nvPr/>
        </p:nvSpPr>
        <p:spPr>
          <a:xfrm>
            <a:off x="2081695" y="6138166"/>
            <a:ext cx="916918" cy="880667"/>
          </a:xfrm>
          <a:prstGeom prst="rect">
            <a:avLst/>
          </a:prstGeom>
          <a:solidFill>
            <a:srgbClr val="CCD4D9"/>
          </a:solidFill>
        </p:spPr>
        <p:txBody>
          <a:bodyPr/>
          <a:lstStyle/>
          <a:p>
            <a:endParaRPr lang="it-IT"/>
          </a:p>
        </p:txBody>
      </p:sp>
      <p:sp>
        <p:nvSpPr>
          <p:cNvPr id="10" name="AutoShape 10"/>
          <p:cNvSpPr/>
          <p:nvPr/>
        </p:nvSpPr>
        <p:spPr>
          <a:xfrm>
            <a:off x="2081695" y="7426840"/>
            <a:ext cx="916918" cy="880667"/>
          </a:xfrm>
          <a:prstGeom prst="rect">
            <a:avLst/>
          </a:prstGeom>
          <a:solidFill>
            <a:srgbClr val="CCD4D9"/>
          </a:solidFill>
        </p:spPr>
        <p:txBody>
          <a:bodyPr/>
          <a:lstStyle/>
          <a:p>
            <a:endParaRPr lang="it-IT"/>
          </a:p>
        </p:txBody>
      </p:sp>
      <p:sp>
        <p:nvSpPr>
          <p:cNvPr id="11" name="AutoShape 11"/>
          <p:cNvSpPr/>
          <p:nvPr/>
        </p:nvSpPr>
        <p:spPr>
          <a:xfrm>
            <a:off x="2081695" y="8593256"/>
            <a:ext cx="916918" cy="880667"/>
          </a:xfrm>
          <a:prstGeom prst="rect">
            <a:avLst/>
          </a:prstGeom>
          <a:solidFill>
            <a:srgbClr val="CCD4D9"/>
          </a:solidFill>
        </p:spPr>
        <p:txBody>
          <a:bodyPr/>
          <a:lstStyle/>
          <a:p>
            <a:endParaRPr lang="it-IT"/>
          </a:p>
        </p:txBody>
      </p:sp>
      <p:sp>
        <p:nvSpPr>
          <p:cNvPr id="12" name="TextBox 12"/>
          <p:cNvSpPr txBox="1"/>
          <p:nvPr/>
        </p:nvSpPr>
        <p:spPr>
          <a:xfrm>
            <a:off x="12930061" y="-152400"/>
            <a:ext cx="4329239" cy="1368426"/>
          </a:xfrm>
          <a:prstGeom prst="rect">
            <a:avLst/>
          </a:prstGeom>
        </p:spPr>
        <p:txBody>
          <a:bodyPr lIns="0" tIns="0" rIns="0" bIns="0" rtlCol="0" anchor="t">
            <a:spAutoFit/>
          </a:bodyPr>
          <a:lstStyle/>
          <a:p>
            <a:pPr algn="ctr">
              <a:lnSpc>
                <a:spcPts val="11199"/>
              </a:lnSpc>
            </a:pPr>
            <a:r>
              <a:rPr lang="en-US" sz="7999">
                <a:solidFill>
                  <a:srgbClr val="052D4C"/>
                </a:solidFill>
                <a:latin typeface="Montserrat Classic Bold"/>
              </a:rPr>
              <a:t>Purpose</a:t>
            </a:r>
          </a:p>
        </p:txBody>
      </p:sp>
      <p:sp>
        <p:nvSpPr>
          <p:cNvPr id="13" name="TextBox 13"/>
          <p:cNvSpPr txBox="1"/>
          <p:nvPr/>
        </p:nvSpPr>
        <p:spPr>
          <a:xfrm>
            <a:off x="1443053" y="3137316"/>
            <a:ext cx="15401893" cy="1316707"/>
          </a:xfrm>
          <a:prstGeom prst="rect">
            <a:avLst/>
          </a:prstGeom>
        </p:spPr>
        <p:txBody>
          <a:bodyPr lIns="0" tIns="0" rIns="0" bIns="0" rtlCol="0" anchor="t">
            <a:spAutoFit/>
          </a:bodyPr>
          <a:lstStyle/>
          <a:p>
            <a:pPr algn="just">
              <a:lnSpc>
                <a:spcPts val="3499"/>
              </a:lnSpc>
              <a:spcBef>
                <a:spcPct val="0"/>
              </a:spcBef>
            </a:pPr>
            <a:r>
              <a:rPr lang="en-US" sz="2600" b="0" i="0" dirty="0">
                <a:solidFill>
                  <a:srgbClr val="052D4C"/>
                </a:solidFill>
                <a:effectLst/>
                <a:latin typeface="Montserrat Medium" panose="00000600000000000000" pitchFamily="2" charset="0"/>
              </a:rPr>
              <a:t>The purpose is to develop an underwater robot which has the ability to move quietly and efficiently like fish, and to move in all directions like rotor robots to complete complex tasks and avoid disturbing other marine creatures, so as not to damage the environment.</a:t>
            </a:r>
            <a:endParaRPr lang="en-US" sz="2600" dirty="0">
              <a:solidFill>
                <a:srgbClr val="052D4C"/>
              </a:solidFill>
              <a:latin typeface="Montserrat Medium" panose="00000600000000000000" pitchFamily="2" charset="0"/>
            </a:endParaRPr>
          </a:p>
        </p:txBody>
      </p:sp>
      <p:sp>
        <p:nvSpPr>
          <p:cNvPr id="14" name="TextBox 14"/>
          <p:cNvSpPr txBox="1"/>
          <p:nvPr/>
        </p:nvSpPr>
        <p:spPr>
          <a:xfrm>
            <a:off x="2215583" y="4850683"/>
            <a:ext cx="783029" cy="1003341"/>
          </a:xfrm>
          <a:prstGeom prst="rect">
            <a:avLst/>
          </a:prstGeom>
        </p:spPr>
        <p:txBody>
          <a:bodyPr lIns="0" tIns="0" rIns="0" bIns="0" rtlCol="0" anchor="t">
            <a:spAutoFit/>
          </a:bodyPr>
          <a:lstStyle/>
          <a:p>
            <a:pPr>
              <a:lnSpc>
                <a:spcPts val="8201"/>
              </a:lnSpc>
            </a:pPr>
            <a:r>
              <a:rPr lang="en-US" sz="5858">
                <a:solidFill>
                  <a:srgbClr val="324070"/>
                </a:solidFill>
                <a:latin typeface="Garet 2 Bold"/>
              </a:rPr>
              <a:t>1.</a:t>
            </a:r>
          </a:p>
        </p:txBody>
      </p:sp>
      <p:sp>
        <p:nvSpPr>
          <p:cNvPr id="15" name="TextBox 15"/>
          <p:cNvSpPr txBox="1"/>
          <p:nvPr/>
        </p:nvSpPr>
        <p:spPr>
          <a:xfrm>
            <a:off x="3326687" y="5122655"/>
            <a:ext cx="6737797" cy="495300"/>
          </a:xfrm>
          <a:prstGeom prst="rect">
            <a:avLst/>
          </a:prstGeom>
        </p:spPr>
        <p:txBody>
          <a:bodyPr wrap="square" lIns="0" tIns="0" rIns="0" bIns="0" rtlCol="0" anchor="t">
            <a:spAutoFit/>
          </a:bodyPr>
          <a:lstStyle/>
          <a:p>
            <a:pPr algn="ctr">
              <a:lnSpc>
                <a:spcPts val="4199"/>
              </a:lnSpc>
              <a:spcBef>
                <a:spcPct val="0"/>
              </a:spcBef>
            </a:pPr>
            <a:r>
              <a:rPr lang="en-US" sz="2999" dirty="0">
                <a:solidFill>
                  <a:srgbClr val="000000"/>
                </a:solidFill>
                <a:latin typeface="Montserrat Semi-Bold"/>
              </a:rPr>
              <a:t>Mechanical structure of the robot</a:t>
            </a:r>
          </a:p>
        </p:txBody>
      </p:sp>
      <p:sp>
        <p:nvSpPr>
          <p:cNvPr id="16" name="TextBox 16"/>
          <p:cNvSpPr txBox="1"/>
          <p:nvPr/>
        </p:nvSpPr>
        <p:spPr>
          <a:xfrm>
            <a:off x="2215583" y="6061548"/>
            <a:ext cx="783029" cy="1003341"/>
          </a:xfrm>
          <a:prstGeom prst="rect">
            <a:avLst/>
          </a:prstGeom>
        </p:spPr>
        <p:txBody>
          <a:bodyPr lIns="0" tIns="0" rIns="0" bIns="0" rtlCol="0" anchor="t">
            <a:spAutoFit/>
          </a:bodyPr>
          <a:lstStyle/>
          <a:p>
            <a:pPr>
              <a:lnSpc>
                <a:spcPts val="8201"/>
              </a:lnSpc>
            </a:pPr>
            <a:r>
              <a:rPr lang="en-US" sz="5858">
                <a:solidFill>
                  <a:srgbClr val="324070"/>
                </a:solidFill>
                <a:latin typeface="Garet 2 Bold"/>
              </a:rPr>
              <a:t>2.</a:t>
            </a:r>
          </a:p>
        </p:txBody>
      </p:sp>
      <p:sp>
        <p:nvSpPr>
          <p:cNvPr id="17" name="TextBox 17"/>
          <p:cNvSpPr txBox="1"/>
          <p:nvPr/>
        </p:nvSpPr>
        <p:spPr>
          <a:xfrm>
            <a:off x="3332217" y="6311224"/>
            <a:ext cx="6057900" cy="495300"/>
          </a:xfrm>
          <a:prstGeom prst="rect">
            <a:avLst/>
          </a:prstGeom>
        </p:spPr>
        <p:txBody>
          <a:bodyPr lIns="0" tIns="0" rIns="0" bIns="0" rtlCol="0" anchor="t">
            <a:spAutoFit/>
          </a:bodyPr>
          <a:lstStyle/>
          <a:p>
            <a:pPr algn="ctr">
              <a:lnSpc>
                <a:spcPts val="4199"/>
              </a:lnSpc>
              <a:spcBef>
                <a:spcPct val="0"/>
              </a:spcBef>
            </a:pPr>
            <a:r>
              <a:rPr lang="en-US" sz="2999">
                <a:solidFill>
                  <a:srgbClr val="000000"/>
                </a:solidFill>
                <a:latin typeface="Montserrat Semi-Bold"/>
              </a:rPr>
              <a:t>Kinematic and Dynamic Model</a:t>
            </a:r>
          </a:p>
        </p:txBody>
      </p:sp>
      <p:sp>
        <p:nvSpPr>
          <p:cNvPr id="18" name="TextBox 18"/>
          <p:cNvSpPr txBox="1"/>
          <p:nvPr/>
        </p:nvSpPr>
        <p:spPr>
          <a:xfrm>
            <a:off x="2215583" y="7272414"/>
            <a:ext cx="783029" cy="1003341"/>
          </a:xfrm>
          <a:prstGeom prst="rect">
            <a:avLst/>
          </a:prstGeom>
        </p:spPr>
        <p:txBody>
          <a:bodyPr lIns="0" tIns="0" rIns="0" bIns="0" rtlCol="0" anchor="t">
            <a:spAutoFit/>
          </a:bodyPr>
          <a:lstStyle/>
          <a:p>
            <a:pPr>
              <a:lnSpc>
                <a:spcPts val="8201"/>
              </a:lnSpc>
            </a:pPr>
            <a:r>
              <a:rPr lang="en-US" sz="5858">
                <a:solidFill>
                  <a:srgbClr val="324070"/>
                </a:solidFill>
                <a:latin typeface="Garet 2 Bold"/>
              </a:rPr>
              <a:t>3.</a:t>
            </a:r>
          </a:p>
        </p:txBody>
      </p:sp>
      <p:sp>
        <p:nvSpPr>
          <p:cNvPr id="19" name="TextBox 19"/>
          <p:cNvSpPr txBox="1"/>
          <p:nvPr/>
        </p:nvSpPr>
        <p:spPr>
          <a:xfrm>
            <a:off x="3326687" y="7544209"/>
            <a:ext cx="5567090" cy="498983"/>
          </a:xfrm>
          <a:prstGeom prst="rect">
            <a:avLst/>
          </a:prstGeom>
        </p:spPr>
        <p:txBody>
          <a:bodyPr wrap="square" lIns="0" tIns="0" rIns="0" bIns="0" rtlCol="0" anchor="t">
            <a:spAutoFit/>
          </a:bodyPr>
          <a:lstStyle/>
          <a:p>
            <a:pPr algn="ctr">
              <a:lnSpc>
                <a:spcPts val="4199"/>
              </a:lnSpc>
              <a:spcBef>
                <a:spcPct val="0"/>
              </a:spcBef>
            </a:pPr>
            <a:r>
              <a:rPr lang="en-US" sz="2999" dirty="0">
                <a:solidFill>
                  <a:srgbClr val="000000"/>
                </a:solidFill>
                <a:latin typeface="Montserrat Semi-Bold"/>
              </a:rPr>
              <a:t>Control and Strategy Model</a:t>
            </a:r>
          </a:p>
        </p:txBody>
      </p:sp>
      <p:sp>
        <p:nvSpPr>
          <p:cNvPr id="20" name="TextBox 20"/>
          <p:cNvSpPr txBox="1"/>
          <p:nvPr/>
        </p:nvSpPr>
        <p:spPr>
          <a:xfrm>
            <a:off x="2215583" y="8523405"/>
            <a:ext cx="783029" cy="1003341"/>
          </a:xfrm>
          <a:prstGeom prst="rect">
            <a:avLst/>
          </a:prstGeom>
        </p:spPr>
        <p:txBody>
          <a:bodyPr lIns="0" tIns="0" rIns="0" bIns="0" rtlCol="0" anchor="t">
            <a:spAutoFit/>
          </a:bodyPr>
          <a:lstStyle/>
          <a:p>
            <a:pPr>
              <a:lnSpc>
                <a:spcPts val="8201"/>
              </a:lnSpc>
            </a:pPr>
            <a:r>
              <a:rPr lang="en-US" sz="5858">
                <a:solidFill>
                  <a:srgbClr val="324070"/>
                </a:solidFill>
                <a:latin typeface="Garet 2 Bold"/>
              </a:rPr>
              <a:t>4.</a:t>
            </a:r>
          </a:p>
        </p:txBody>
      </p:sp>
      <p:sp>
        <p:nvSpPr>
          <p:cNvPr id="21" name="TextBox 21"/>
          <p:cNvSpPr txBox="1"/>
          <p:nvPr/>
        </p:nvSpPr>
        <p:spPr>
          <a:xfrm>
            <a:off x="3326687" y="8732778"/>
            <a:ext cx="7200482" cy="514350"/>
          </a:xfrm>
          <a:prstGeom prst="rect">
            <a:avLst/>
          </a:prstGeom>
        </p:spPr>
        <p:txBody>
          <a:bodyPr wrap="square" lIns="0" tIns="0" rIns="0" bIns="0" rtlCol="0" anchor="t">
            <a:spAutoFit/>
          </a:bodyPr>
          <a:lstStyle/>
          <a:p>
            <a:pPr algn="ctr">
              <a:lnSpc>
                <a:spcPts val="4200"/>
              </a:lnSpc>
              <a:spcBef>
                <a:spcPct val="0"/>
              </a:spcBef>
            </a:pPr>
            <a:r>
              <a:rPr lang="en-US" sz="3000" dirty="0">
                <a:solidFill>
                  <a:srgbClr val="000000"/>
                </a:solidFill>
                <a:latin typeface="Montserrat Semi-Bold"/>
              </a:rPr>
              <a:t>Simulation and experimental results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txBody>
          <a:bodyPr/>
          <a:lstStyle/>
          <a:p>
            <a:endParaRPr lang="it-IT"/>
          </a:p>
        </p:txBody>
      </p:sp>
      <p:sp>
        <p:nvSpPr>
          <p:cNvPr id="3" name="AutoShape 3"/>
          <p:cNvSpPr/>
          <p:nvPr/>
        </p:nvSpPr>
        <p:spPr>
          <a:xfrm>
            <a:off x="403889" y="1658892"/>
            <a:ext cx="7633919" cy="8238066"/>
          </a:xfrm>
          <a:prstGeom prst="rect">
            <a:avLst/>
          </a:prstGeom>
          <a:solidFill>
            <a:srgbClr val="053D57"/>
          </a:solidFill>
        </p:spPr>
        <p:txBody>
          <a:bodyPr/>
          <a:lstStyle/>
          <a:p>
            <a:endParaRPr lang="it-IT"/>
          </a:p>
        </p:txBody>
      </p:sp>
      <p:sp>
        <p:nvSpPr>
          <p:cNvPr id="4" name="AutoShape 4"/>
          <p:cNvSpPr/>
          <p:nvPr/>
        </p:nvSpPr>
        <p:spPr>
          <a:xfrm>
            <a:off x="6927529" y="1181100"/>
            <a:ext cx="11360471" cy="278871"/>
          </a:xfrm>
          <a:prstGeom prst="rect">
            <a:avLst/>
          </a:prstGeom>
          <a:solidFill>
            <a:srgbClr val="053D57"/>
          </a:solidFill>
        </p:spPr>
        <p:txBody>
          <a:bodyPr/>
          <a:lstStyle/>
          <a:p>
            <a:endParaRPr lang="it-IT"/>
          </a:p>
        </p:txBody>
      </p:sp>
      <p:sp>
        <p:nvSpPr>
          <p:cNvPr id="5" name="Freeform 5"/>
          <p:cNvSpPr/>
          <p:nvPr/>
        </p:nvSpPr>
        <p:spPr>
          <a:xfrm>
            <a:off x="628141" y="2494978"/>
            <a:ext cx="7185415" cy="5297043"/>
          </a:xfrm>
          <a:custGeom>
            <a:avLst/>
            <a:gdLst/>
            <a:ahLst/>
            <a:cxnLst/>
            <a:rect l="l" t="t" r="r" b="b"/>
            <a:pathLst>
              <a:path w="7185415" h="5297043">
                <a:moveTo>
                  <a:pt x="0" y="0"/>
                </a:moveTo>
                <a:lnTo>
                  <a:pt x="7185415" y="0"/>
                </a:lnTo>
                <a:lnTo>
                  <a:pt x="7185415" y="5297044"/>
                </a:lnTo>
                <a:lnTo>
                  <a:pt x="0" y="5297044"/>
                </a:lnTo>
                <a:lnTo>
                  <a:pt x="0" y="0"/>
                </a:lnTo>
                <a:close/>
              </a:path>
            </a:pathLst>
          </a:custGeom>
          <a:blipFill>
            <a:blip r:embed="rId3"/>
            <a:stretch>
              <a:fillRect/>
            </a:stretch>
          </a:blipFill>
        </p:spPr>
        <p:txBody>
          <a:bodyPr/>
          <a:lstStyle/>
          <a:p>
            <a:endParaRPr lang="it-IT"/>
          </a:p>
        </p:txBody>
      </p:sp>
      <p:sp>
        <p:nvSpPr>
          <p:cNvPr id="6" name="TextBox 6"/>
          <p:cNvSpPr txBox="1"/>
          <p:nvPr/>
        </p:nvSpPr>
        <p:spPr>
          <a:xfrm>
            <a:off x="7865798" y="-15854"/>
            <a:ext cx="9483931" cy="1368426"/>
          </a:xfrm>
          <a:prstGeom prst="rect">
            <a:avLst/>
          </a:prstGeom>
        </p:spPr>
        <p:txBody>
          <a:bodyPr lIns="0" tIns="0" rIns="0" bIns="0" rtlCol="0" anchor="t">
            <a:spAutoFit/>
          </a:bodyPr>
          <a:lstStyle/>
          <a:p>
            <a:pPr algn="ctr">
              <a:lnSpc>
                <a:spcPts val="11199"/>
              </a:lnSpc>
            </a:pPr>
            <a:r>
              <a:rPr lang="en-US" sz="7999" dirty="0">
                <a:solidFill>
                  <a:srgbClr val="052D4C"/>
                </a:solidFill>
                <a:latin typeface="Montserrat Classic Bold"/>
              </a:rPr>
              <a:t>Robot description</a:t>
            </a:r>
          </a:p>
        </p:txBody>
      </p:sp>
      <p:sp>
        <p:nvSpPr>
          <p:cNvPr id="7" name="TextBox 7"/>
          <p:cNvSpPr txBox="1"/>
          <p:nvPr/>
        </p:nvSpPr>
        <p:spPr>
          <a:xfrm>
            <a:off x="1028700" y="8047998"/>
            <a:ext cx="6179284" cy="1054099"/>
          </a:xfrm>
          <a:prstGeom prst="rect">
            <a:avLst/>
          </a:prstGeom>
        </p:spPr>
        <p:txBody>
          <a:bodyPr lIns="0" tIns="0" rIns="0" bIns="0" rtlCol="0" anchor="t">
            <a:spAutoFit/>
          </a:bodyPr>
          <a:lstStyle/>
          <a:p>
            <a:pPr algn="just">
              <a:lnSpc>
                <a:spcPts val="2800"/>
              </a:lnSpc>
            </a:pPr>
            <a:r>
              <a:rPr lang="en-US" sz="2000">
                <a:solidFill>
                  <a:srgbClr val="F8FBFD"/>
                </a:solidFill>
                <a:latin typeface="Open Sans"/>
              </a:rPr>
              <a:t>(a) Design model of the underwater robot;</a:t>
            </a:r>
          </a:p>
          <a:p>
            <a:pPr algn="just">
              <a:lnSpc>
                <a:spcPts val="2800"/>
              </a:lnSpc>
            </a:pPr>
            <a:r>
              <a:rPr lang="en-US" sz="2000">
                <a:solidFill>
                  <a:srgbClr val="F8FBFD"/>
                </a:solidFill>
                <a:latin typeface="Open Sans"/>
              </a:rPr>
              <a:t>(b) Undulating fin tilts left side, θleft is tilting angel; </a:t>
            </a:r>
          </a:p>
          <a:p>
            <a:pPr algn="just">
              <a:lnSpc>
                <a:spcPts val="2800"/>
              </a:lnSpc>
            </a:pPr>
            <a:r>
              <a:rPr lang="en-US" sz="2000">
                <a:solidFill>
                  <a:srgbClr val="F8FBFD"/>
                </a:solidFill>
                <a:latin typeface="Open Sans"/>
              </a:rPr>
              <a:t>(c) Undulating fin right side, θright is tilting angle.</a:t>
            </a:r>
          </a:p>
        </p:txBody>
      </p:sp>
      <p:sp>
        <p:nvSpPr>
          <p:cNvPr id="8" name="TextBox 8"/>
          <p:cNvSpPr txBox="1"/>
          <p:nvPr/>
        </p:nvSpPr>
        <p:spPr>
          <a:xfrm>
            <a:off x="8831594" y="2485453"/>
            <a:ext cx="8650852" cy="1778889"/>
          </a:xfrm>
          <a:prstGeom prst="rect">
            <a:avLst/>
          </a:prstGeom>
        </p:spPr>
        <p:txBody>
          <a:bodyPr lIns="0" tIns="0" rIns="0" bIns="0" rtlCol="0" anchor="t">
            <a:spAutoFit/>
          </a:bodyPr>
          <a:lstStyle/>
          <a:p>
            <a:pPr algn="just">
              <a:lnSpc>
                <a:spcPts val="3527"/>
              </a:lnSpc>
              <a:spcBef>
                <a:spcPct val="0"/>
              </a:spcBef>
            </a:pPr>
            <a:r>
              <a:rPr lang="en-US" sz="2799" spc="25" dirty="0">
                <a:solidFill>
                  <a:srgbClr val="000000"/>
                </a:solidFill>
                <a:latin typeface="Montserrat Medium"/>
              </a:rPr>
              <a:t>The goal of our project is to design an operating robot that can move quietly and efficiently to its destination like a fish and then hover like a quadrotor robot.</a:t>
            </a:r>
          </a:p>
        </p:txBody>
      </p:sp>
      <p:sp>
        <p:nvSpPr>
          <p:cNvPr id="9" name="TextBox 9"/>
          <p:cNvSpPr txBox="1"/>
          <p:nvPr/>
        </p:nvSpPr>
        <p:spPr>
          <a:xfrm>
            <a:off x="8831594" y="4581435"/>
            <a:ext cx="8798122" cy="4464877"/>
          </a:xfrm>
          <a:prstGeom prst="rect">
            <a:avLst/>
          </a:prstGeom>
        </p:spPr>
        <p:txBody>
          <a:bodyPr lIns="0" tIns="0" rIns="0" bIns="0" rtlCol="0" anchor="t">
            <a:spAutoFit/>
          </a:bodyPr>
          <a:lstStyle/>
          <a:p>
            <a:pPr algn="just">
              <a:lnSpc>
                <a:spcPts val="3527"/>
              </a:lnSpc>
              <a:spcBef>
                <a:spcPct val="0"/>
              </a:spcBef>
            </a:pPr>
            <a:r>
              <a:rPr lang="en-US" sz="2799" spc="25" dirty="0">
                <a:solidFill>
                  <a:srgbClr val="000000"/>
                </a:solidFill>
                <a:latin typeface="Montserrat Medium"/>
              </a:rPr>
              <a:t>The </a:t>
            </a:r>
            <a:r>
              <a:rPr lang="en-US" sz="2799" spc="25" dirty="0">
                <a:solidFill>
                  <a:srgbClr val="000000"/>
                </a:solidFill>
                <a:latin typeface="Montserrat Bold"/>
              </a:rPr>
              <a:t>mechanical structure</a:t>
            </a:r>
            <a:r>
              <a:rPr lang="en-US" sz="2799" spc="25" dirty="0">
                <a:solidFill>
                  <a:srgbClr val="000000"/>
                </a:solidFill>
                <a:latin typeface="Montserrat Medium"/>
              </a:rPr>
              <a:t> is composed of one cabin, four propellers, one undulating fin, one driving unit, one tilting unit, and one sine wave generator. The four propellers are configured as an X-type and installed vertically at the diagonal of the control cabin. The undulating fin is placed under the control cabin linking with the sine wave generator.  It can tilt left and right around the central axis to generate horizontal propulsion and yaw moment.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Freeform 2"/>
          <p:cNvSpPr/>
          <p:nvPr/>
        </p:nvSpPr>
        <p:spPr>
          <a:xfrm>
            <a:off x="0" y="-1562952"/>
            <a:ext cx="8756444" cy="8229600"/>
          </a:xfrm>
          <a:custGeom>
            <a:avLst/>
            <a:gdLst/>
            <a:ahLst/>
            <a:cxnLst/>
            <a:rect l="l" t="t" r="r" b="b"/>
            <a:pathLst>
              <a:path w="8756444" h="8229600">
                <a:moveTo>
                  <a:pt x="0" y="0"/>
                </a:moveTo>
                <a:lnTo>
                  <a:pt x="8756444" y="0"/>
                </a:lnTo>
                <a:lnTo>
                  <a:pt x="8756444" y="8229600"/>
                </a:lnTo>
                <a:lnTo>
                  <a:pt x="0" y="8229600"/>
                </a:lnTo>
                <a:lnTo>
                  <a:pt x="0" y="0"/>
                </a:lnTo>
                <a:close/>
              </a:path>
            </a:pathLst>
          </a:custGeom>
          <a:blipFill>
            <a:blip r:embed="rId2"/>
            <a:stretch>
              <a:fillRect l="-67081"/>
            </a:stretch>
          </a:blipFill>
        </p:spPr>
        <p:txBody>
          <a:bodyPr/>
          <a:lstStyle/>
          <a:p>
            <a:endParaRPr lang="it-IT"/>
          </a:p>
        </p:txBody>
      </p:sp>
      <p:sp>
        <p:nvSpPr>
          <p:cNvPr id="3" name="AutoShape 3"/>
          <p:cNvSpPr/>
          <p:nvPr/>
        </p:nvSpPr>
        <p:spPr>
          <a:xfrm>
            <a:off x="9002794" y="1181100"/>
            <a:ext cx="11360471" cy="278871"/>
          </a:xfrm>
          <a:prstGeom prst="rect">
            <a:avLst/>
          </a:prstGeom>
          <a:solidFill>
            <a:srgbClr val="053D57"/>
          </a:solidFill>
        </p:spPr>
        <p:txBody>
          <a:bodyPr/>
          <a:lstStyle/>
          <a:p>
            <a:endParaRPr lang="it-IT"/>
          </a:p>
        </p:txBody>
      </p:sp>
      <p:grpSp>
        <p:nvGrpSpPr>
          <p:cNvPr id="4" name="Group 4"/>
          <p:cNvGrpSpPr/>
          <p:nvPr/>
        </p:nvGrpSpPr>
        <p:grpSpPr>
          <a:xfrm>
            <a:off x="370817" y="278225"/>
            <a:ext cx="8000394" cy="5498984"/>
            <a:chOff x="0" y="0"/>
            <a:chExt cx="10667192" cy="7331979"/>
          </a:xfrm>
        </p:grpSpPr>
        <p:sp>
          <p:nvSpPr>
            <p:cNvPr id="5" name="Freeform 5"/>
            <p:cNvSpPr/>
            <p:nvPr/>
          </p:nvSpPr>
          <p:spPr>
            <a:xfrm>
              <a:off x="0" y="0"/>
              <a:ext cx="9020663" cy="5959792"/>
            </a:xfrm>
            <a:custGeom>
              <a:avLst/>
              <a:gdLst/>
              <a:ahLst/>
              <a:cxnLst/>
              <a:rect l="l" t="t" r="r" b="b"/>
              <a:pathLst>
                <a:path w="9020663" h="5959792">
                  <a:moveTo>
                    <a:pt x="0" y="0"/>
                  </a:moveTo>
                  <a:lnTo>
                    <a:pt x="9020663" y="0"/>
                  </a:lnTo>
                  <a:lnTo>
                    <a:pt x="9020663" y="5959792"/>
                  </a:lnTo>
                  <a:lnTo>
                    <a:pt x="0" y="5959792"/>
                  </a:lnTo>
                  <a:lnTo>
                    <a:pt x="0" y="0"/>
                  </a:lnTo>
                  <a:close/>
                </a:path>
              </a:pathLst>
            </a:custGeom>
            <a:blipFill>
              <a:blip r:embed="rId3"/>
              <a:stretch>
                <a:fillRect/>
              </a:stretch>
            </a:blipFill>
          </p:spPr>
          <p:txBody>
            <a:bodyPr/>
            <a:lstStyle/>
            <a:p>
              <a:endParaRPr lang="it-IT"/>
            </a:p>
          </p:txBody>
        </p:sp>
        <p:sp>
          <p:nvSpPr>
            <p:cNvPr id="6" name="Freeform 6"/>
            <p:cNvSpPr/>
            <p:nvPr/>
          </p:nvSpPr>
          <p:spPr>
            <a:xfrm>
              <a:off x="5989157" y="3995159"/>
              <a:ext cx="4678035" cy="3336819"/>
            </a:xfrm>
            <a:custGeom>
              <a:avLst/>
              <a:gdLst/>
              <a:ahLst/>
              <a:cxnLst/>
              <a:rect l="l" t="t" r="r" b="b"/>
              <a:pathLst>
                <a:path w="4678035" h="3336819">
                  <a:moveTo>
                    <a:pt x="0" y="0"/>
                  </a:moveTo>
                  <a:lnTo>
                    <a:pt x="4678035" y="0"/>
                  </a:lnTo>
                  <a:lnTo>
                    <a:pt x="4678035" y="3336820"/>
                  </a:lnTo>
                  <a:lnTo>
                    <a:pt x="0" y="3336820"/>
                  </a:lnTo>
                  <a:lnTo>
                    <a:pt x="0" y="0"/>
                  </a:lnTo>
                  <a:close/>
                </a:path>
              </a:pathLst>
            </a:custGeom>
            <a:blipFill>
              <a:blip r:embed="rId4"/>
              <a:stretch>
                <a:fillRect l="-53471" t="-44675"/>
              </a:stretch>
            </a:blipFill>
          </p:spPr>
          <p:txBody>
            <a:bodyPr/>
            <a:lstStyle/>
            <a:p>
              <a:endParaRPr lang="it-IT"/>
            </a:p>
          </p:txBody>
        </p:sp>
      </p:grpSp>
      <p:sp>
        <p:nvSpPr>
          <p:cNvPr id="7" name="TextBox 7"/>
          <p:cNvSpPr txBox="1"/>
          <p:nvPr/>
        </p:nvSpPr>
        <p:spPr>
          <a:xfrm>
            <a:off x="9300203" y="1904000"/>
            <a:ext cx="8492779" cy="2789555"/>
          </a:xfrm>
          <a:prstGeom prst="rect">
            <a:avLst/>
          </a:prstGeom>
        </p:spPr>
        <p:txBody>
          <a:bodyPr lIns="0" tIns="0" rIns="0" bIns="0" rtlCol="0" anchor="t">
            <a:spAutoFit/>
          </a:bodyPr>
          <a:lstStyle/>
          <a:p>
            <a:pPr algn="just">
              <a:lnSpc>
                <a:spcPts val="3220"/>
              </a:lnSpc>
              <a:spcBef>
                <a:spcPct val="0"/>
              </a:spcBef>
            </a:pPr>
            <a:r>
              <a:rPr lang="en-US" sz="2300">
                <a:solidFill>
                  <a:srgbClr val="000000"/>
                </a:solidFill>
                <a:latin typeface="Montserrat Medium"/>
              </a:rPr>
              <a:t>In the inertial coordinate system E-XYZ, the attitude of the robot is                   ,   where                       is the position of the robot and                          is the attitude angle of the robot.</a:t>
            </a:r>
          </a:p>
          <a:p>
            <a:pPr algn="just">
              <a:lnSpc>
                <a:spcPts val="3220"/>
              </a:lnSpc>
              <a:spcBef>
                <a:spcPct val="0"/>
              </a:spcBef>
            </a:pPr>
            <a:r>
              <a:rPr lang="en-US" sz="2300">
                <a:solidFill>
                  <a:srgbClr val="000000"/>
                </a:solidFill>
                <a:latin typeface="Montserrat Medium"/>
              </a:rPr>
              <a:t>The velocity of the robot in the body coordinate system </a:t>
            </a:r>
          </a:p>
          <a:p>
            <a:pPr algn="just">
              <a:lnSpc>
                <a:spcPts val="3220"/>
              </a:lnSpc>
              <a:spcBef>
                <a:spcPct val="0"/>
              </a:spcBef>
            </a:pPr>
            <a:r>
              <a:rPr lang="en-US" sz="2300">
                <a:solidFill>
                  <a:srgbClr val="000000"/>
                </a:solidFill>
                <a:latin typeface="Montserrat Medium"/>
              </a:rPr>
              <a:t>G-XYZ is                         where                             is the linear velocity and                           is the angular velocity.</a:t>
            </a:r>
          </a:p>
        </p:txBody>
      </p:sp>
      <p:sp>
        <p:nvSpPr>
          <p:cNvPr id="8" name="Freeform 8"/>
          <p:cNvSpPr/>
          <p:nvPr/>
        </p:nvSpPr>
        <p:spPr>
          <a:xfrm>
            <a:off x="11146557" y="2274087"/>
            <a:ext cx="1578979" cy="468759"/>
          </a:xfrm>
          <a:custGeom>
            <a:avLst/>
            <a:gdLst/>
            <a:ahLst/>
            <a:cxnLst/>
            <a:rect l="l" t="t" r="r" b="b"/>
            <a:pathLst>
              <a:path w="1578979" h="468759">
                <a:moveTo>
                  <a:pt x="0" y="0"/>
                </a:moveTo>
                <a:lnTo>
                  <a:pt x="1578979" y="0"/>
                </a:lnTo>
                <a:lnTo>
                  <a:pt x="1578979" y="468759"/>
                </a:lnTo>
                <a:lnTo>
                  <a:pt x="0" y="468759"/>
                </a:lnTo>
                <a:lnTo>
                  <a:pt x="0" y="0"/>
                </a:lnTo>
                <a:close/>
              </a:path>
            </a:pathLst>
          </a:custGeom>
          <a:blipFill>
            <a:blip r:embed="rId5"/>
            <a:stretch>
              <a:fillRect/>
            </a:stretch>
          </a:blipFill>
        </p:spPr>
        <p:txBody>
          <a:bodyPr/>
          <a:lstStyle/>
          <a:p>
            <a:endParaRPr lang="it-IT"/>
          </a:p>
        </p:txBody>
      </p:sp>
      <p:sp>
        <p:nvSpPr>
          <p:cNvPr id="9" name="Freeform 9"/>
          <p:cNvSpPr/>
          <p:nvPr/>
        </p:nvSpPr>
        <p:spPr>
          <a:xfrm>
            <a:off x="13795600" y="2352517"/>
            <a:ext cx="1639381" cy="390329"/>
          </a:xfrm>
          <a:custGeom>
            <a:avLst/>
            <a:gdLst/>
            <a:ahLst/>
            <a:cxnLst/>
            <a:rect l="l" t="t" r="r" b="b"/>
            <a:pathLst>
              <a:path w="1639381" h="390329">
                <a:moveTo>
                  <a:pt x="0" y="0"/>
                </a:moveTo>
                <a:lnTo>
                  <a:pt x="1639380" y="0"/>
                </a:lnTo>
                <a:lnTo>
                  <a:pt x="1639380" y="390329"/>
                </a:lnTo>
                <a:lnTo>
                  <a:pt x="0" y="390329"/>
                </a:lnTo>
                <a:lnTo>
                  <a:pt x="0" y="0"/>
                </a:lnTo>
                <a:close/>
              </a:path>
            </a:pathLst>
          </a:custGeom>
          <a:blipFill>
            <a:blip r:embed="rId6"/>
            <a:stretch>
              <a:fillRect/>
            </a:stretch>
          </a:blipFill>
        </p:spPr>
        <p:txBody>
          <a:bodyPr/>
          <a:lstStyle/>
          <a:p>
            <a:endParaRPr lang="it-IT"/>
          </a:p>
        </p:txBody>
      </p:sp>
      <p:sp>
        <p:nvSpPr>
          <p:cNvPr id="10" name="Freeform 10"/>
          <p:cNvSpPr/>
          <p:nvPr/>
        </p:nvSpPr>
        <p:spPr>
          <a:xfrm>
            <a:off x="11936046" y="2742846"/>
            <a:ext cx="1813056" cy="393786"/>
          </a:xfrm>
          <a:custGeom>
            <a:avLst/>
            <a:gdLst/>
            <a:ahLst/>
            <a:cxnLst/>
            <a:rect l="l" t="t" r="r" b="b"/>
            <a:pathLst>
              <a:path w="1813056" h="393786">
                <a:moveTo>
                  <a:pt x="0" y="0"/>
                </a:moveTo>
                <a:lnTo>
                  <a:pt x="1813056" y="0"/>
                </a:lnTo>
                <a:lnTo>
                  <a:pt x="1813056" y="393786"/>
                </a:lnTo>
                <a:lnTo>
                  <a:pt x="0" y="393786"/>
                </a:lnTo>
                <a:lnTo>
                  <a:pt x="0" y="0"/>
                </a:lnTo>
                <a:close/>
              </a:path>
            </a:pathLst>
          </a:custGeom>
          <a:blipFill>
            <a:blip r:embed="rId7"/>
            <a:stretch>
              <a:fillRect/>
            </a:stretch>
          </a:blipFill>
        </p:spPr>
        <p:txBody>
          <a:bodyPr/>
          <a:lstStyle/>
          <a:p>
            <a:endParaRPr lang="it-IT"/>
          </a:p>
        </p:txBody>
      </p:sp>
      <p:sp>
        <p:nvSpPr>
          <p:cNvPr id="11" name="Freeform 11"/>
          <p:cNvSpPr/>
          <p:nvPr/>
        </p:nvSpPr>
        <p:spPr>
          <a:xfrm>
            <a:off x="10605619" y="3885516"/>
            <a:ext cx="1773872" cy="408726"/>
          </a:xfrm>
          <a:custGeom>
            <a:avLst/>
            <a:gdLst/>
            <a:ahLst/>
            <a:cxnLst/>
            <a:rect l="l" t="t" r="r" b="b"/>
            <a:pathLst>
              <a:path w="1773872" h="408726">
                <a:moveTo>
                  <a:pt x="0" y="0"/>
                </a:moveTo>
                <a:lnTo>
                  <a:pt x="1773872" y="0"/>
                </a:lnTo>
                <a:lnTo>
                  <a:pt x="1773872" y="408726"/>
                </a:lnTo>
                <a:lnTo>
                  <a:pt x="0" y="408726"/>
                </a:lnTo>
                <a:lnTo>
                  <a:pt x="0" y="0"/>
                </a:lnTo>
                <a:close/>
              </a:path>
            </a:pathLst>
          </a:custGeom>
          <a:blipFill>
            <a:blip r:embed="rId8"/>
            <a:stretch>
              <a:fillRect/>
            </a:stretch>
          </a:blipFill>
        </p:spPr>
        <p:txBody>
          <a:bodyPr/>
          <a:lstStyle/>
          <a:p>
            <a:endParaRPr lang="it-IT"/>
          </a:p>
        </p:txBody>
      </p:sp>
      <p:sp>
        <p:nvSpPr>
          <p:cNvPr id="12" name="Freeform 12"/>
          <p:cNvSpPr/>
          <p:nvPr/>
        </p:nvSpPr>
        <p:spPr>
          <a:xfrm>
            <a:off x="13795600" y="3914421"/>
            <a:ext cx="2066567" cy="461373"/>
          </a:xfrm>
          <a:custGeom>
            <a:avLst/>
            <a:gdLst/>
            <a:ahLst/>
            <a:cxnLst/>
            <a:rect l="l" t="t" r="r" b="b"/>
            <a:pathLst>
              <a:path w="2066567" h="461373">
                <a:moveTo>
                  <a:pt x="0" y="0"/>
                </a:moveTo>
                <a:lnTo>
                  <a:pt x="2066567" y="0"/>
                </a:lnTo>
                <a:lnTo>
                  <a:pt x="2066567" y="461373"/>
                </a:lnTo>
                <a:lnTo>
                  <a:pt x="0" y="461373"/>
                </a:lnTo>
                <a:lnTo>
                  <a:pt x="0" y="0"/>
                </a:lnTo>
                <a:close/>
              </a:path>
            </a:pathLst>
          </a:custGeom>
          <a:blipFill>
            <a:blip r:embed="rId9"/>
            <a:stretch>
              <a:fillRect/>
            </a:stretch>
          </a:blipFill>
        </p:spPr>
        <p:txBody>
          <a:bodyPr/>
          <a:lstStyle/>
          <a:p>
            <a:endParaRPr lang="it-IT"/>
          </a:p>
        </p:txBody>
      </p:sp>
      <p:sp>
        <p:nvSpPr>
          <p:cNvPr id="13" name="Freeform 13"/>
          <p:cNvSpPr/>
          <p:nvPr/>
        </p:nvSpPr>
        <p:spPr>
          <a:xfrm>
            <a:off x="11146557" y="4294242"/>
            <a:ext cx="1886601" cy="471650"/>
          </a:xfrm>
          <a:custGeom>
            <a:avLst/>
            <a:gdLst/>
            <a:ahLst/>
            <a:cxnLst/>
            <a:rect l="l" t="t" r="r" b="b"/>
            <a:pathLst>
              <a:path w="1886601" h="471650">
                <a:moveTo>
                  <a:pt x="0" y="0"/>
                </a:moveTo>
                <a:lnTo>
                  <a:pt x="1886600" y="0"/>
                </a:lnTo>
                <a:lnTo>
                  <a:pt x="1886600" y="471650"/>
                </a:lnTo>
                <a:lnTo>
                  <a:pt x="0" y="471650"/>
                </a:lnTo>
                <a:lnTo>
                  <a:pt x="0" y="0"/>
                </a:lnTo>
                <a:close/>
              </a:path>
            </a:pathLst>
          </a:custGeom>
          <a:blipFill>
            <a:blip r:embed="rId10"/>
            <a:stretch>
              <a:fillRect/>
            </a:stretch>
          </a:blipFill>
        </p:spPr>
        <p:txBody>
          <a:bodyPr/>
          <a:lstStyle/>
          <a:p>
            <a:endParaRPr lang="it-IT"/>
          </a:p>
        </p:txBody>
      </p:sp>
      <p:sp>
        <p:nvSpPr>
          <p:cNvPr id="14" name="Freeform 14"/>
          <p:cNvSpPr/>
          <p:nvPr/>
        </p:nvSpPr>
        <p:spPr>
          <a:xfrm>
            <a:off x="12117744" y="5777209"/>
            <a:ext cx="1830828" cy="617019"/>
          </a:xfrm>
          <a:custGeom>
            <a:avLst/>
            <a:gdLst/>
            <a:ahLst/>
            <a:cxnLst/>
            <a:rect l="l" t="t" r="r" b="b"/>
            <a:pathLst>
              <a:path w="1830828" h="617019">
                <a:moveTo>
                  <a:pt x="0" y="0"/>
                </a:moveTo>
                <a:lnTo>
                  <a:pt x="1830827" y="0"/>
                </a:lnTo>
                <a:lnTo>
                  <a:pt x="1830827" y="617019"/>
                </a:lnTo>
                <a:lnTo>
                  <a:pt x="0" y="617019"/>
                </a:lnTo>
                <a:lnTo>
                  <a:pt x="0" y="0"/>
                </a:lnTo>
                <a:close/>
              </a:path>
            </a:pathLst>
          </a:custGeom>
          <a:blipFill>
            <a:blip r:embed="rId11"/>
            <a:stretch>
              <a:fillRect/>
            </a:stretch>
          </a:blipFill>
        </p:spPr>
        <p:txBody>
          <a:bodyPr/>
          <a:lstStyle/>
          <a:p>
            <a:endParaRPr lang="it-IT"/>
          </a:p>
        </p:txBody>
      </p:sp>
      <p:sp>
        <p:nvSpPr>
          <p:cNvPr id="15" name="AutoShape 15"/>
          <p:cNvSpPr/>
          <p:nvPr/>
        </p:nvSpPr>
        <p:spPr>
          <a:xfrm>
            <a:off x="370817" y="7762658"/>
            <a:ext cx="17422165" cy="2172288"/>
          </a:xfrm>
          <a:prstGeom prst="rect">
            <a:avLst/>
          </a:prstGeom>
          <a:solidFill>
            <a:srgbClr val="053D57"/>
          </a:solidFill>
        </p:spPr>
        <p:txBody>
          <a:bodyPr/>
          <a:lstStyle/>
          <a:p>
            <a:endParaRPr lang="it-IT"/>
          </a:p>
        </p:txBody>
      </p:sp>
      <p:sp>
        <p:nvSpPr>
          <p:cNvPr id="16" name="Freeform 16"/>
          <p:cNvSpPr/>
          <p:nvPr/>
        </p:nvSpPr>
        <p:spPr>
          <a:xfrm>
            <a:off x="5986244" y="8188350"/>
            <a:ext cx="6831243" cy="1320904"/>
          </a:xfrm>
          <a:custGeom>
            <a:avLst/>
            <a:gdLst/>
            <a:ahLst/>
            <a:cxnLst/>
            <a:rect l="l" t="t" r="r" b="b"/>
            <a:pathLst>
              <a:path w="6831243" h="1320904">
                <a:moveTo>
                  <a:pt x="0" y="0"/>
                </a:moveTo>
                <a:lnTo>
                  <a:pt x="6831243" y="0"/>
                </a:lnTo>
                <a:lnTo>
                  <a:pt x="6831243" y="1320904"/>
                </a:lnTo>
                <a:lnTo>
                  <a:pt x="0" y="1320904"/>
                </a:lnTo>
                <a:lnTo>
                  <a:pt x="0" y="0"/>
                </a:lnTo>
                <a:close/>
              </a:path>
            </a:pathLst>
          </a:custGeom>
          <a:blipFill>
            <a:blip r:embed="rId12"/>
            <a:stretch>
              <a:fillRect/>
            </a:stretch>
          </a:blipFill>
        </p:spPr>
        <p:txBody>
          <a:bodyPr/>
          <a:lstStyle/>
          <a:p>
            <a:endParaRPr lang="it-IT"/>
          </a:p>
        </p:txBody>
      </p:sp>
      <p:sp>
        <p:nvSpPr>
          <p:cNvPr id="17" name="Freeform 17"/>
          <p:cNvSpPr/>
          <p:nvPr/>
        </p:nvSpPr>
        <p:spPr>
          <a:xfrm>
            <a:off x="13541387" y="8289521"/>
            <a:ext cx="3651123" cy="1219734"/>
          </a:xfrm>
          <a:custGeom>
            <a:avLst/>
            <a:gdLst/>
            <a:ahLst/>
            <a:cxnLst/>
            <a:rect l="l" t="t" r="r" b="b"/>
            <a:pathLst>
              <a:path w="3651123" h="1219734">
                <a:moveTo>
                  <a:pt x="0" y="0"/>
                </a:moveTo>
                <a:lnTo>
                  <a:pt x="3651123" y="0"/>
                </a:lnTo>
                <a:lnTo>
                  <a:pt x="3651123" y="1219733"/>
                </a:lnTo>
                <a:lnTo>
                  <a:pt x="0" y="1219733"/>
                </a:lnTo>
                <a:lnTo>
                  <a:pt x="0" y="0"/>
                </a:lnTo>
                <a:close/>
              </a:path>
            </a:pathLst>
          </a:custGeom>
          <a:blipFill>
            <a:blip r:embed="rId13"/>
            <a:stretch>
              <a:fillRect/>
            </a:stretch>
          </a:blipFill>
        </p:spPr>
        <p:txBody>
          <a:bodyPr/>
          <a:lstStyle/>
          <a:p>
            <a:endParaRPr lang="it-IT"/>
          </a:p>
        </p:txBody>
      </p:sp>
      <p:sp>
        <p:nvSpPr>
          <p:cNvPr id="18" name="Freeform 18"/>
          <p:cNvSpPr/>
          <p:nvPr/>
        </p:nvSpPr>
        <p:spPr>
          <a:xfrm>
            <a:off x="1201467" y="8136065"/>
            <a:ext cx="4056229" cy="1425475"/>
          </a:xfrm>
          <a:custGeom>
            <a:avLst/>
            <a:gdLst/>
            <a:ahLst/>
            <a:cxnLst/>
            <a:rect l="l" t="t" r="r" b="b"/>
            <a:pathLst>
              <a:path w="4056229" h="1425475">
                <a:moveTo>
                  <a:pt x="0" y="0"/>
                </a:moveTo>
                <a:lnTo>
                  <a:pt x="4056230" y="0"/>
                </a:lnTo>
                <a:lnTo>
                  <a:pt x="4056230" y="1425475"/>
                </a:lnTo>
                <a:lnTo>
                  <a:pt x="0" y="1425475"/>
                </a:lnTo>
                <a:lnTo>
                  <a:pt x="0" y="0"/>
                </a:lnTo>
                <a:close/>
              </a:path>
            </a:pathLst>
          </a:custGeom>
          <a:blipFill>
            <a:blip r:embed="rId14"/>
            <a:stretch>
              <a:fillRect/>
            </a:stretch>
          </a:blipFill>
        </p:spPr>
        <p:txBody>
          <a:bodyPr/>
          <a:lstStyle/>
          <a:p>
            <a:endParaRPr lang="it-IT"/>
          </a:p>
        </p:txBody>
      </p:sp>
      <p:sp>
        <p:nvSpPr>
          <p:cNvPr id="19" name="TextBox 19"/>
          <p:cNvSpPr txBox="1"/>
          <p:nvPr/>
        </p:nvSpPr>
        <p:spPr>
          <a:xfrm>
            <a:off x="8808718" y="-52244"/>
            <a:ext cx="9483931" cy="1368426"/>
          </a:xfrm>
          <a:prstGeom prst="rect">
            <a:avLst/>
          </a:prstGeom>
        </p:spPr>
        <p:txBody>
          <a:bodyPr lIns="0" tIns="0" rIns="0" bIns="0" rtlCol="0" anchor="t">
            <a:spAutoFit/>
          </a:bodyPr>
          <a:lstStyle/>
          <a:p>
            <a:pPr algn="ctr">
              <a:lnSpc>
                <a:spcPts val="11199"/>
              </a:lnSpc>
            </a:pPr>
            <a:r>
              <a:rPr lang="en-US" sz="7999" dirty="0">
                <a:solidFill>
                  <a:srgbClr val="052D4C"/>
                </a:solidFill>
                <a:latin typeface="Montserrat Classic Bold"/>
              </a:rPr>
              <a:t>Kinematic Model</a:t>
            </a:r>
          </a:p>
        </p:txBody>
      </p:sp>
      <p:sp>
        <p:nvSpPr>
          <p:cNvPr id="20" name="TextBox 20"/>
          <p:cNvSpPr txBox="1"/>
          <p:nvPr/>
        </p:nvSpPr>
        <p:spPr>
          <a:xfrm>
            <a:off x="370817" y="6134151"/>
            <a:ext cx="7836337" cy="297434"/>
          </a:xfrm>
          <a:prstGeom prst="rect">
            <a:avLst/>
          </a:prstGeom>
        </p:spPr>
        <p:txBody>
          <a:bodyPr lIns="0" tIns="0" rIns="0" bIns="0" rtlCol="0" anchor="t">
            <a:spAutoFit/>
          </a:bodyPr>
          <a:lstStyle/>
          <a:p>
            <a:pPr algn="ctr">
              <a:lnSpc>
                <a:spcPts val="2397"/>
              </a:lnSpc>
            </a:pPr>
            <a:r>
              <a:rPr lang="en-US" sz="2199">
                <a:solidFill>
                  <a:srgbClr val="F8FBFD"/>
                </a:solidFill>
                <a:latin typeface="Montserrat"/>
              </a:rPr>
              <a:t>Inertial coordinate system and robot coordinate system.</a:t>
            </a:r>
          </a:p>
        </p:txBody>
      </p:sp>
      <p:sp>
        <p:nvSpPr>
          <p:cNvPr id="21" name="TextBox 21"/>
          <p:cNvSpPr txBox="1"/>
          <p:nvPr/>
        </p:nvSpPr>
        <p:spPr>
          <a:xfrm>
            <a:off x="9300203" y="5213567"/>
            <a:ext cx="8492779" cy="422275"/>
          </a:xfrm>
          <a:prstGeom prst="rect">
            <a:avLst/>
          </a:prstGeom>
        </p:spPr>
        <p:txBody>
          <a:bodyPr lIns="0" tIns="0" rIns="0" bIns="0" rtlCol="0" anchor="t">
            <a:spAutoFit/>
          </a:bodyPr>
          <a:lstStyle/>
          <a:p>
            <a:pPr algn="ctr">
              <a:lnSpc>
                <a:spcPts val="3500"/>
              </a:lnSpc>
              <a:spcBef>
                <a:spcPct val="0"/>
              </a:spcBef>
            </a:pPr>
            <a:r>
              <a:rPr lang="en-US" sz="2500">
                <a:solidFill>
                  <a:srgbClr val="000000"/>
                </a:solidFill>
                <a:latin typeface="Montserrat Medium"/>
              </a:rPr>
              <a:t>The kinematic model of the robot can  be given by:</a:t>
            </a:r>
          </a:p>
        </p:txBody>
      </p:sp>
      <p:sp>
        <p:nvSpPr>
          <p:cNvPr id="22" name="TextBox 22"/>
          <p:cNvSpPr txBox="1"/>
          <p:nvPr/>
        </p:nvSpPr>
        <p:spPr>
          <a:xfrm>
            <a:off x="539501" y="6742848"/>
            <a:ext cx="16926587" cy="860425"/>
          </a:xfrm>
          <a:prstGeom prst="rect">
            <a:avLst/>
          </a:prstGeom>
        </p:spPr>
        <p:txBody>
          <a:bodyPr lIns="0" tIns="0" rIns="0" bIns="0" rtlCol="0" anchor="t">
            <a:spAutoFit/>
          </a:bodyPr>
          <a:lstStyle/>
          <a:p>
            <a:pPr algn="ctr">
              <a:lnSpc>
                <a:spcPts val="3500"/>
              </a:lnSpc>
              <a:spcBef>
                <a:spcPct val="0"/>
              </a:spcBef>
            </a:pPr>
            <a:r>
              <a:rPr lang="en-US" sz="2500">
                <a:solidFill>
                  <a:srgbClr val="000000"/>
                </a:solidFill>
                <a:latin typeface="Montserrat Medium"/>
              </a:rPr>
              <a:t>Where J is the velocity rotation matrix from robot coordinate system to inertial cordinate system, which is defined as: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txBody>
          <a:bodyPr/>
          <a:lstStyle/>
          <a:p>
            <a:endParaRPr lang="it-IT"/>
          </a:p>
        </p:txBody>
      </p:sp>
      <p:sp>
        <p:nvSpPr>
          <p:cNvPr id="3" name="AutoShape 3"/>
          <p:cNvSpPr/>
          <p:nvPr/>
        </p:nvSpPr>
        <p:spPr>
          <a:xfrm>
            <a:off x="-904202" y="-34926"/>
            <a:ext cx="9708270" cy="10321926"/>
          </a:xfrm>
          <a:prstGeom prst="rect">
            <a:avLst/>
          </a:prstGeom>
          <a:solidFill>
            <a:srgbClr val="053D57"/>
          </a:solidFill>
        </p:spPr>
        <p:txBody>
          <a:bodyPr/>
          <a:lstStyle/>
          <a:p>
            <a:endParaRPr lang="it-IT"/>
          </a:p>
        </p:txBody>
      </p:sp>
      <p:sp>
        <p:nvSpPr>
          <p:cNvPr id="4" name="AutoShape 4"/>
          <p:cNvSpPr/>
          <p:nvPr/>
        </p:nvSpPr>
        <p:spPr>
          <a:xfrm>
            <a:off x="9002794" y="1181100"/>
            <a:ext cx="11360471" cy="278871"/>
          </a:xfrm>
          <a:prstGeom prst="rect">
            <a:avLst/>
          </a:prstGeom>
          <a:solidFill>
            <a:srgbClr val="053D57"/>
          </a:solidFill>
        </p:spPr>
        <p:txBody>
          <a:bodyPr/>
          <a:lstStyle/>
          <a:p>
            <a:endParaRPr lang="it-IT"/>
          </a:p>
        </p:txBody>
      </p:sp>
      <p:grpSp>
        <p:nvGrpSpPr>
          <p:cNvPr id="5" name="Group 5"/>
          <p:cNvGrpSpPr/>
          <p:nvPr/>
        </p:nvGrpSpPr>
        <p:grpSpPr>
          <a:xfrm>
            <a:off x="287679" y="1845978"/>
            <a:ext cx="8164052" cy="6227944"/>
            <a:chOff x="0" y="0"/>
            <a:chExt cx="10885403" cy="8303926"/>
          </a:xfrm>
        </p:grpSpPr>
        <p:sp>
          <p:nvSpPr>
            <p:cNvPr id="6" name="AutoShape 6"/>
            <p:cNvSpPr/>
            <p:nvPr/>
          </p:nvSpPr>
          <p:spPr>
            <a:xfrm>
              <a:off x="0" y="0"/>
              <a:ext cx="10885403" cy="8303926"/>
            </a:xfrm>
            <a:prstGeom prst="rect">
              <a:avLst/>
            </a:prstGeom>
            <a:solidFill>
              <a:srgbClr val="CCD4D9"/>
            </a:solidFill>
          </p:spPr>
          <p:txBody>
            <a:bodyPr/>
            <a:lstStyle/>
            <a:p>
              <a:endParaRPr lang="it-IT"/>
            </a:p>
          </p:txBody>
        </p:sp>
        <p:sp>
          <p:nvSpPr>
            <p:cNvPr id="7" name="Freeform 7"/>
            <p:cNvSpPr/>
            <p:nvPr/>
          </p:nvSpPr>
          <p:spPr>
            <a:xfrm>
              <a:off x="422831" y="450292"/>
              <a:ext cx="10039741" cy="7329127"/>
            </a:xfrm>
            <a:custGeom>
              <a:avLst/>
              <a:gdLst/>
              <a:ahLst/>
              <a:cxnLst/>
              <a:rect l="l" t="t" r="r" b="b"/>
              <a:pathLst>
                <a:path w="10039741" h="7329127">
                  <a:moveTo>
                    <a:pt x="0" y="0"/>
                  </a:moveTo>
                  <a:lnTo>
                    <a:pt x="10039741" y="0"/>
                  </a:lnTo>
                  <a:lnTo>
                    <a:pt x="10039741" y="7329127"/>
                  </a:lnTo>
                  <a:lnTo>
                    <a:pt x="0" y="7329127"/>
                  </a:lnTo>
                  <a:lnTo>
                    <a:pt x="0" y="0"/>
                  </a:lnTo>
                  <a:close/>
                </a:path>
              </a:pathLst>
            </a:custGeom>
            <a:blipFill>
              <a:blip r:embed="rId3"/>
              <a:stretch>
                <a:fillRect/>
              </a:stretch>
            </a:blipFill>
          </p:spPr>
          <p:txBody>
            <a:bodyPr/>
            <a:lstStyle/>
            <a:p>
              <a:endParaRPr lang="it-IT"/>
            </a:p>
          </p:txBody>
        </p:sp>
      </p:grpSp>
      <p:sp>
        <p:nvSpPr>
          <p:cNvPr id="8" name="TextBox 8"/>
          <p:cNvSpPr txBox="1"/>
          <p:nvPr/>
        </p:nvSpPr>
        <p:spPr>
          <a:xfrm>
            <a:off x="8804068" y="-13001"/>
            <a:ext cx="9483931" cy="1368426"/>
          </a:xfrm>
          <a:prstGeom prst="rect">
            <a:avLst/>
          </a:prstGeom>
        </p:spPr>
        <p:txBody>
          <a:bodyPr lIns="0" tIns="0" rIns="0" bIns="0" rtlCol="0" anchor="t">
            <a:spAutoFit/>
          </a:bodyPr>
          <a:lstStyle/>
          <a:p>
            <a:pPr algn="ctr">
              <a:lnSpc>
                <a:spcPts val="11199"/>
              </a:lnSpc>
            </a:pPr>
            <a:r>
              <a:rPr lang="en-US" sz="7999" dirty="0">
                <a:solidFill>
                  <a:srgbClr val="052D4C"/>
                </a:solidFill>
                <a:latin typeface="Montserrat Classic Bold"/>
              </a:rPr>
              <a:t>Dynamic Model</a:t>
            </a:r>
          </a:p>
        </p:txBody>
      </p:sp>
      <p:sp>
        <p:nvSpPr>
          <p:cNvPr id="9" name="TextBox 9"/>
          <p:cNvSpPr txBox="1"/>
          <p:nvPr/>
        </p:nvSpPr>
        <p:spPr>
          <a:xfrm>
            <a:off x="2147582" y="8463800"/>
            <a:ext cx="4444246" cy="297434"/>
          </a:xfrm>
          <a:prstGeom prst="rect">
            <a:avLst/>
          </a:prstGeom>
        </p:spPr>
        <p:txBody>
          <a:bodyPr lIns="0" tIns="0" rIns="0" bIns="0" rtlCol="0" anchor="t">
            <a:spAutoFit/>
          </a:bodyPr>
          <a:lstStyle/>
          <a:p>
            <a:pPr algn="ctr">
              <a:lnSpc>
                <a:spcPts val="2397"/>
              </a:lnSpc>
            </a:pPr>
            <a:r>
              <a:rPr lang="en-US" sz="2199">
                <a:solidFill>
                  <a:srgbClr val="F8FBFD"/>
                </a:solidFill>
                <a:latin typeface="Montserrat Bold"/>
              </a:rPr>
              <a:t>  Dynamic model of the robot. </a:t>
            </a:r>
          </a:p>
        </p:txBody>
      </p:sp>
      <p:sp>
        <p:nvSpPr>
          <p:cNvPr id="10" name="TextBox 10"/>
          <p:cNvSpPr txBox="1"/>
          <p:nvPr/>
        </p:nvSpPr>
        <p:spPr>
          <a:xfrm>
            <a:off x="9198666" y="2365410"/>
            <a:ext cx="8694736" cy="14624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Montserrat Medium"/>
              </a:rPr>
              <a:t>The robot is subjected to the combined action of </a:t>
            </a:r>
            <a:r>
              <a:rPr lang="en-US" sz="2800">
                <a:solidFill>
                  <a:srgbClr val="000000"/>
                </a:solidFill>
                <a:latin typeface="Montserrat Bold"/>
              </a:rPr>
              <a:t>gravity</a:t>
            </a:r>
            <a:r>
              <a:rPr lang="en-US" sz="2800">
                <a:solidFill>
                  <a:srgbClr val="000000"/>
                </a:solidFill>
                <a:latin typeface="Montserrat Medium"/>
              </a:rPr>
              <a:t>,  </a:t>
            </a:r>
            <a:r>
              <a:rPr lang="en-US" sz="2800">
                <a:solidFill>
                  <a:srgbClr val="000000"/>
                </a:solidFill>
                <a:latin typeface="Montserrat Bold"/>
              </a:rPr>
              <a:t>buoyancy</a:t>
            </a:r>
            <a:r>
              <a:rPr lang="en-US" sz="2800">
                <a:solidFill>
                  <a:srgbClr val="000000"/>
                </a:solidFill>
                <a:latin typeface="Montserrat Medium"/>
              </a:rPr>
              <a:t>, </a:t>
            </a:r>
            <a:r>
              <a:rPr lang="en-US" sz="2800">
                <a:solidFill>
                  <a:srgbClr val="000000"/>
                </a:solidFill>
                <a:latin typeface="Montserrat Bold"/>
              </a:rPr>
              <a:t>propulsion </a:t>
            </a:r>
            <a:r>
              <a:rPr lang="en-US" sz="2800">
                <a:solidFill>
                  <a:srgbClr val="000000"/>
                </a:solidFill>
                <a:latin typeface="Montserrat Medium"/>
              </a:rPr>
              <a:t>of  propellers, and undulating fin and </a:t>
            </a:r>
            <a:r>
              <a:rPr lang="en-US" sz="2800">
                <a:solidFill>
                  <a:srgbClr val="000000"/>
                </a:solidFill>
                <a:latin typeface="Montserrat Bold"/>
              </a:rPr>
              <a:t>resistence</a:t>
            </a:r>
            <a:r>
              <a:rPr lang="en-US" sz="2800">
                <a:solidFill>
                  <a:srgbClr val="000000"/>
                </a:solidFill>
                <a:latin typeface="Montserrat Medium"/>
              </a:rPr>
              <a:t>.</a:t>
            </a:r>
          </a:p>
        </p:txBody>
      </p:sp>
      <p:sp>
        <p:nvSpPr>
          <p:cNvPr id="11" name="TextBox 11"/>
          <p:cNvSpPr txBox="1"/>
          <p:nvPr/>
        </p:nvSpPr>
        <p:spPr>
          <a:xfrm>
            <a:off x="9291372" y="4337703"/>
            <a:ext cx="8509324" cy="24530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Montserrat Medium"/>
              </a:rPr>
              <a:t> The weight force of the robot is W which acts on point G, the buoyancy is Pb. The thrust of  propellers and counter torque are Fi , τi (i = 1, 2, 3, 4), respectively,  and  act on Oi (i = 1, 2, 3, 4) which is the centroid of each propeller. </a:t>
            </a:r>
          </a:p>
        </p:txBody>
      </p:sp>
      <p:sp>
        <p:nvSpPr>
          <p:cNvPr id="12" name="TextBox 12"/>
          <p:cNvSpPr txBox="1"/>
          <p:nvPr/>
        </p:nvSpPr>
        <p:spPr>
          <a:xfrm>
            <a:off x="9291372" y="7300595"/>
            <a:ext cx="8509324" cy="1957705"/>
          </a:xfrm>
          <a:prstGeom prst="rect">
            <a:avLst/>
          </a:prstGeom>
        </p:spPr>
        <p:txBody>
          <a:bodyPr lIns="0" tIns="0" rIns="0" bIns="0" rtlCol="0" anchor="t">
            <a:spAutoFit/>
          </a:bodyPr>
          <a:lstStyle/>
          <a:p>
            <a:pPr algn="just">
              <a:lnSpc>
                <a:spcPts val="3920"/>
              </a:lnSpc>
              <a:spcBef>
                <a:spcPct val="0"/>
              </a:spcBef>
            </a:pPr>
            <a:r>
              <a:rPr lang="en-US" sz="2800">
                <a:solidFill>
                  <a:srgbClr val="000000"/>
                </a:solidFill>
                <a:latin typeface="Montserrat Medium"/>
              </a:rPr>
              <a:t>The undulating fin can generate forward or backward thrust through sinusoidal motion, denoted as Ff and the action point Pf is taken at the center of the fin surface.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6888" b="-16888"/>
            </a:stretch>
          </a:blipFill>
        </p:spPr>
        <p:txBody>
          <a:bodyPr/>
          <a:lstStyle/>
          <a:p>
            <a:endParaRPr lang="it-IT"/>
          </a:p>
        </p:txBody>
      </p:sp>
      <p:sp>
        <p:nvSpPr>
          <p:cNvPr id="3" name="AutoShape 3"/>
          <p:cNvSpPr/>
          <p:nvPr/>
        </p:nvSpPr>
        <p:spPr>
          <a:xfrm>
            <a:off x="3773406" y="1181100"/>
            <a:ext cx="14826999" cy="253858"/>
          </a:xfrm>
          <a:prstGeom prst="rect">
            <a:avLst/>
          </a:prstGeom>
          <a:solidFill>
            <a:srgbClr val="053D57"/>
          </a:solidFill>
        </p:spPr>
        <p:txBody>
          <a:bodyPr/>
          <a:lstStyle/>
          <a:p>
            <a:endParaRPr lang="it-IT"/>
          </a:p>
        </p:txBody>
      </p:sp>
      <p:sp>
        <p:nvSpPr>
          <p:cNvPr id="4" name="Freeform 4"/>
          <p:cNvSpPr/>
          <p:nvPr/>
        </p:nvSpPr>
        <p:spPr>
          <a:xfrm>
            <a:off x="13245047" y="2139796"/>
            <a:ext cx="4014253" cy="1308266"/>
          </a:xfrm>
          <a:custGeom>
            <a:avLst/>
            <a:gdLst/>
            <a:ahLst/>
            <a:cxnLst/>
            <a:rect l="l" t="t" r="r" b="b"/>
            <a:pathLst>
              <a:path w="4014253" h="1308266">
                <a:moveTo>
                  <a:pt x="0" y="0"/>
                </a:moveTo>
                <a:lnTo>
                  <a:pt x="4014253" y="0"/>
                </a:lnTo>
                <a:lnTo>
                  <a:pt x="4014253" y="1308266"/>
                </a:lnTo>
                <a:lnTo>
                  <a:pt x="0" y="1308266"/>
                </a:lnTo>
                <a:lnTo>
                  <a:pt x="0" y="0"/>
                </a:lnTo>
                <a:close/>
              </a:path>
            </a:pathLst>
          </a:custGeom>
          <a:blipFill>
            <a:blip r:embed="rId3"/>
            <a:stretch>
              <a:fillRect/>
            </a:stretch>
          </a:blipFill>
        </p:spPr>
        <p:txBody>
          <a:bodyPr/>
          <a:lstStyle/>
          <a:p>
            <a:endParaRPr lang="it-IT"/>
          </a:p>
        </p:txBody>
      </p:sp>
      <p:sp>
        <p:nvSpPr>
          <p:cNvPr id="5" name="Freeform 5"/>
          <p:cNvSpPr/>
          <p:nvPr/>
        </p:nvSpPr>
        <p:spPr>
          <a:xfrm>
            <a:off x="8153039" y="3843284"/>
            <a:ext cx="9544768" cy="3107884"/>
          </a:xfrm>
          <a:custGeom>
            <a:avLst/>
            <a:gdLst/>
            <a:ahLst/>
            <a:cxnLst/>
            <a:rect l="l" t="t" r="r" b="b"/>
            <a:pathLst>
              <a:path w="9544768" h="3107884">
                <a:moveTo>
                  <a:pt x="0" y="0"/>
                </a:moveTo>
                <a:lnTo>
                  <a:pt x="9544767" y="0"/>
                </a:lnTo>
                <a:lnTo>
                  <a:pt x="9544767" y="3107885"/>
                </a:lnTo>
                <a:lnTo>
                  <a:pt x="0" y="3107885"/>
                </a:lnTo>
                <a:lnTo>
                  <a:pt x="0" y="0"/>
                </a:lnTo>
                <a:close/>
              </a:path>
            </a:pathLst>
          </a:custGeom>
          <a:blipFill>
            <a:blip r:embed="rId4"/>
            <a:stretch>
              <a:fillRect/>
            </a:stretch>
          </a:blipFill>
        </p:spPr>
        <p:txBody>
          <a:bodyPr/>
          <a:lstStyle/>
          <a:p>
            <a:endParaRPr lang="it-IT"/>
          </a:p>
        </p:txBody>
      </p:sp>
      <p:sp>
        <p:nvSpPr>
          <p:cNvPr id="6" name="AutoShape 6"/>
          <p:cNvSpPr/>
          <p:nvPr/>
        </p:nvSpPr>
        <p:spPr>
          <a:xfrm>
            <a:off x="-389560" y="7112578"/>
            <a:ext cx="19203955" cy="3350842"/>
          </a:xfrm>
          <a:prstGeom prst="rect">
            <a:avLst/>
          </a:prstGeom>
          <a:solidFill>
            <a:srgbClr val="053D57"/>
          </a:solidFill>
        </p:spPr>
        <p:txBody>
          <a:bodyPr/>
          <a:lstStyle/>
          <a:p>
            <a:endParaRPr lang="it-IT"/>
          </a:p>
        </p:txBody>
      </p:sp>
      <p:sp>
        <p:nvSpPr>
          <p:cNvPr id="7" name="Freeform 7"/>
          <p:cNvSpPr/>
          <p:nvPr/>
        </p:nvSpPr>
        <p:spPr>
          <a:xfrm>
            <a:off x="5545481" y="8787998"/>
            <a:ext cx="6992700" cy="1295306"/>
          </a:xfrm>
          <a:custGeom>
            <a:avLst/>
            <a:gdLst/>
            <a:ahLst/>
            <a:cxnLst/>
            <a:rect l="l" t="t" r="r" b="b"/>
            <a:pathLst>
              <a:path w="6992700" h="1295306">
                <a:moveTo>
                  <a:pt x="0" y="0"/>
                </a:moveTo>
                <a:lnTo>
                  <a:pt x="6992700" y="0"/>
                </a:lnTo>
                <a:lnTo>
                  <a:pt x="6992700" y="1295306"/>
                </a:lnTo>
                <a:lnTo>
                  <a:pt x="0" y="1295306"/>
                </a:lnTo>
                <a:lnTo>
                  <a:pt x="0" y="0"/>
                </a:lnTo>
                <a:close/>
              </a:path>
            </a:pathLst>
          </a:custGeom>
          <a:blipFill>
            <a:blip r:embed="rId5"/>
            <a:stretch>
              <a:fillRect t="-12710" b="-11004"/>
            </a:stretch>
          </a:blipFill>
        </p:spPr>
        <p:txBody>
          <a:bodyPr/>
          <a:lstStyle/>
          <a:p>
            <a:endParaRPr lang="it-IT"/>
          </a:p>
        </p:txBody>
      </p:sp>
      <p:sp>
        <p:nvSpPr>
          <p:cNvPr id="8" name="TextBox 8"/>
          <p:cNvSpPr txBox="1"/>
          <p:nvPr/>
        </p:nvSpPr>
        <p:spPr>
          <a:xfrm>
            <a:off x="3403915" y="-187326"/>
            <a:ext cx="15196491" cy="1368426"/>
          </a:xfrm>
          <a:prstGeom prst="rect">
            <a:avLst/>
          </a:prstGeom>
        </p:spPr>
        <p:txBody>
          <a:bodyPr lIns="0" tIns="0" rIns="0" bIns="0" rtlCol="0" anchor="t">
            <a:spAutoFit/>
          </a:bodyPr>
          <a:lstStyle/>
          <a:p>
            <a:pPr algn="ctr">
              <a:lnSpc>
                <a:spcPts val="11199"/>
              </a:lnSpc>
            </a:pPr>
            <a:r>
              <a:rPr lang="en-US" sz="7999">
                <a:solidFill>
                  <a:srgbClr val="052D4C"/>
                </a:solidFill>
                <a:latin typeface="Montserrat Classic Bold"/>
              </a:rPr>
              <a:t>Equation of motion control</a:t>
            </a:r>
          </a:p>
        </p:txBody>
      </p:sp>
      <p:sp>
        <p:nvSpPr>
          <p:cNvPr id="9" name="TextBox 9"/>
          <p:cNvSpPr txBox="1"/>
          <p:nvPr/>
        </p:nvSpPr>
        <p:spPr>
          <a:xfrm>
            <a:off x="650680" y="2289104"/>
            <a:ext cx="12274743" cy="488315"/>
          </a:xfrm>
          <a:prstGeom prst="rect">
            <a:avLst/>
          </a:prstGeom>
        </p:spPr>
        <p:txBody>
          <a:bodyPr lIns="0" tIns="0" rIns="0" bIns="0" rtlCol="0" anchor="t">
            <a:spAutoFit/>
          </a:bodyPr>
          <a:lstStyle/>
          <a:p>
            <a:pPr>
              <a:lnSpc>
                <a:spcPts val="4060"/>
              </a:lnSpc>
              <a:spcBef>
                <a:spcPct val="0"/>
              </a:spcBef>
            </a:pPr>
            <a:r>
              <a:rPr lang="en-US" sz="2900" dirty="0">
                <a:solidFill>
                  <a:srgbClr val="052D4C"/>
                </a:solidFill>
                <a:latin typeface="Montserrat Medium"/>
              </a:rPr>
              <a:t>The control force matrix and 6-DOF control force of the robot are:</a:t>
            </a:r>
          </a:p>
        </p:txBody>
      </p:sp>
      <p:sp>
        <p:nvSpPr>
          <p:cNvPr id="10" name="TextBox 10"/>
          <p:cNvSpPr txBox="1"/>
          <p:nvPr/>
        </p:nvSpPr>
        <p:spPr>
          <a:xfrm>
            <a:off x="460622" y="4044676"/>
            <a:ext cx="7253910" cy="2114550"/>
          </a:xfrm>
          <a:prstGeom prst="rect">
            <a:avLst/>
          </a:prstGeom>
        </p:spPr>
        <p:txBody>
          <a:bodyPr lIns="0" tIns="0" rIns="0" bIns="0" rtlCol="0" anchor="t">
            <a:spAutoFit/>
          </a:bodyPr>
          <a:lstStyle/>
          <a:p>
            <a:pPr algn="just">
              <a:lnSpc>
                <a:spcPts val="4200"/>
              </a:lnSpc>
              <a:spcBef>
                <a:spcPct val="0"/>
              </a:spcBef>
            </a:pPr>
            <a:r>
              <a:rPr lang="en-US" sz="3000" dirty="0">
                <a:solidFill>
                  <a:srgbClr val="052D4C"/>
                </a:solidFill>
                <a:latin typeface="Montserrat Medium"/>
              </a:rPr>
              <a:t>We define </a:t>
            </a:r>
            <a:r>
              <a:rPr lang="en-US" sz="3000" dirty="0">
                <a:solidFill>
                  <a:srgbClr val="052D4C"/>
                </a:solidFill>
                <a:latin typeface="Montserrat Medium Italics"/>
              </a:rPr>
              <a:t>k</a:t>
            </a:r>
            <a:r>
              <a:rPr lang="en-US" sz="3000" dirty="0">
                <a:solidFill>
                  <a:srgbClr val="052D4C"/>
                </a:solidFill>
                <a:latin typeface="Montserrat Medium"/>
              </a:rPr>
              <a:t> as the proportional coefficient of propellers thrust and reverse torque, the 6-DOF control force can be solved as given by: </a:t>
            </a:r>
          </a:p>
        </p:txBody>
      </p:sp>
      <p:sp>
        <p:nvSpPr>
          <p:cNvPr id="11" name="TextBox 11"/>
          <p:cNvSpPr txBox="1"/>
          <p:nvPr/>
        </p:nvSpPr>
        <p:spPr>
          <a:xfrm>
            <a:off x="824362" y="7409303"/>
            <a:ext cx="16434938" cy="1047750"/>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Montserrat Bold"/>
              </a:rPr>
              <a:t>Under the combined action of robot control force, resistance, and resilience, </a:t>
            </a:r>
          </a:p>
          <a:p>
            <a:pPr algn="ctr">
              <a:lnSpc>
                <a:spcPts val="4200"/>
              </a:lnSpc>
              <a:spcBef>
                <a:spcPct val="0"/>
              </a:spcBef>
            </a:pPr>
            <a:r>
              <a:rPr lang="en-US" sz="3000">
                <a:solidFill>
                  <a:srgbClr val="FFFFFF"/>
                </a:solidFill>
                <a:latin typeface="Montserrat Bold"/>
              </a:rPr>
              <a:t>the dynamic mathematical model of the robot can be given by: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BFD"/>
        </a:solidFill>
        <a:effectLst/>
      </p:bgPr>
    </p:bg>
    <p:spTree>
      <p:nvGrpSpPr>
        <p:cNvPr id="1" name=""/>
        <p:cNvGrpSpPr/>
        <p:nvPr/>
      </p:nvGrpSpPr>
      <p:grpSpPr>
        <a:xfrm>
          <a:off x="0" y="0"/>
          <a:ext cx="0" cy="0"/>
          <a:chOff x="0" y="0"/>
          <a:chExt cx="0" cy="0"/>
        </a:xfrm>
      </p:grpSpPr>
      <p:sp>
        <p:nvSpPr>
          <p:cNvPr id="2" name="TextBox 2"/>
          <p:cNvSpPr txBox="1"/>
          <p:nvPr/>
        </p:nvSpPr>
        <p:spPr>
          <a:xfrm>
            <a:off x="9144000" y="-22514"/>
            <a:ext cx="8613659" cy="1368426"/>
          </a:xfrm>
          <a:prstGeom prst="rect">
            <a:avLst/>
          </a:prstGeom>
        </p:spPr>
        <p:txBody>
          <a:bodyPr lIns="0" tIns="0" rIns="0" bIns="0" rtlCol="0" anchor="t">
            <a:spAutoFit/>
          </a:bodyPr>
          <a:lstStyle/>
          <a:p>
            <a:pPr algn="ctr">
              <a:lnSpc>
                <a:spcPts val="11199"/>
              </a:lnSpc>
            </a:pPr>
            <a:r>
              <a:rPr lang="en-US" sz="7999" dirty="0">
                <a:solidFill>
                  <a:srgbClr val="052D4C"/>
                </a:solidFill>
                <a:latin typeface="Montserrat Classic Bold"/>
              </a:rPr>
              <a:t>Control Model</a:t>
            </a:r>
          </a:p>
        </p:txBody>
      </p:sp>
      <p:sp>
        <p:nvSpPr>
          <p:cNvPr id="3" name="AutoShape 3"/>
          <p:cNvSpPr/>
          <p:nvPr/>
        </p:nvSpPr>
        <p:spPr>
          <a:xfrm>
            <a:off x="9002794" y="1181100"/>
            <a:ext cx="11360471" cy="278871"/>
          </a:xfrm>
          <a:prstGeom prst="rect">
            <a:avLst/>
          </a:prstGeom>
          <a:solidFill>
            <a:srgbClr val="053D57"/>
          </a:solidFill>
        </p:spPr>
        <p:txBody>
          <a:bodyPr/>
          <a:lstStyle/>
          <a:p>
            <a:endParaRPr lang="it-IT"/>
          </a:p>
        </p:txBody>
      </p:sp>
      <p:sp>
        <p:nvSpPr>
          <p:cNvPr id="4" name="AutoShape 4"/>
          <p:cNvSpPr/>
          <p:nvPr/>
        </p:nvSpPr>
        <p:spPr>
          <a:xfrm>
            <a:off x="690998" y="7357698"/>
            <a:ext cx="6686592" cy="2657595"/>
          </a:xfrm>
          <a:prstGeom prst="rect">
            <a:avLst/>
          </a:prstGeom>
          <a:solidFill>
            <a:srgbClr val="CCD4D9"/>
          </a:solidFill>
        </p:spPr>
        <p:txBody>
          <a:bodyPr/>
          <a:lstStyle/>
          <a:p>
            <a:endParaRPr lang="it-IT"/>
          </a:p>
        </p:txBody>
      </p:sp>
      <p:sp>
        <p:nvSpPr>
          <p:cNvPr id="5" name="AutoShape 5"/>
          <p:cNvSpPr/>
          <p:nvPr/>
        </p:nvSpPr>
        <p:spPr>
          <a:xfrm>
            <a:off x="10417594" y="7357698"/>
            <a:ext cx="7179409" cy="2657595"/>
          </a:xfrm>
          <a:prstGeom prst="rect">
            <a:avLst/>
          </a:prstGeom>
          <a:solidFill>
            <a:srgbClr val="CCD4D9"/>
          </a:solidFill>
        </p:spPr>
        <p:txBody>
          <a:bodyPr/>
          <a:lstStyle/>
          <a:p>
            <a:endParaRPr lang="it-IT"/>
          </a:p>
        </p:txBody>
      </p:sp>
      <p:sp>
        <p:nvSpPr>
          <p:cNvPr id="6" name="Freeform 6"/>
          <p:cNvSpPr/>
          <p:nvPr/>
        </p:nvSpPr>
        <p:spPr>
          <a:xfrm>
            <a:off x="4034294" y="3088557"/>
            <a:ext cx="10245751" cy="4235391"/>
          </a:xfrm>
          <a:custGeom>
            <a:avLst/>
            <a:gdLst/>
            <a:ahLst/>
            <a:cxnLst/>
            <a:rect l="l" t="t" r="r" b="b"/>
            <a:pathLst>
              <a:path w="10245751" h="4235391">
                <a:moveTo>
                  <a:pt x="0" y="0"/>
                </a:moveTo>
                <a:lnTo>
                  <a:pt x="10245752" y="0"/>
                </a:lnTo>
                <a:lnTo>
                  <a:pt x="10245752" y="4235392"/>
                </a:lnTo>
                <a:lnTo>
                  <a:pt x="0" y="4235392"/>
                </a:lnTo>
                <a:lnTo>
                  <a:pt x="0" y="0"/>
                </a:lnTo>
                <a:close/>
              </a:path>
            </a:pathLst>
          </a:custGeom>
          <a:blipFill>
            <a:blip r:embed="rId2"/>
            <a:stretch>
              <a:fillRect/>
            </a:stretch>
          </a:blipFill>
        </p:spPr>
        <p:txBody>
          <a:bodyPr/>
          <a:lstStyle/>
          <a:p>
            <a:endParaRPr lang="it-IT"/>
          </a:p>
        </p:txBody>
      </p:sp>
      <p:sp>
        <p:nvSpPr>
          <p:cNvPr id="7" name="Freeform 7"/>
          <p:cNvSpPr/>
          <p:nvPr/>
        </p:nvSpPr>
        <p:spPr>
          <a:xfrm>
            <a:off x="1929212" y="7509314"/>
            <a:ext cx="3821852" cy="562182"/>
          </a:xfrm>
          <a:custGeom>
            <a:avLst/>
            <a:gdLst/>
            <a:ahLst/>
            <a:cxnLst/>
            <a:rect l="l" t="t" r="r" b="b"/>
            <a:pathLst>
              <a:path w="3821852" h="562182">
                <a:moveTo>
                  <a:pt x="0" y="0"/>
                </a:moveTo>
                <a:lnTo>
                  <a:pt x="3821853" y="0"/>
                </a:lnTo>
                <a:lnTo>
                  <a:pt x="3821853" y="562182"/>
                </a:lnTo>
                <a:lnTo>
                  <a:pt x="0" y="562182"/>
                </a:lnTo>
                <a:lnTo>
                  <a:pt x="0" y="0"/>
                </a:lnTo>
                <a:close/>
              </a:path>
            </a:pathLst>
          </a:custGeom>
          <a:blipFill>
            <a:blip r:embed="rId3"/>
            <a:stretch>
              <a:fillRect t="-9135"/>
            </a:stretch>
          </a:blipFill>
        </p:spPr>
        <p:txBody>
          <a:bodyPr/>
          <a:lstStyle/>
          <a:p>
            <a:endParaRPr lang="it-IT"/>
          </a:p>
        </p:txBody>
      </p:sp>
      <p:sp>
        <p:nvSpPr>
          <p:cNvPr id="8" name="Freeform 8"/>
          <p:cNvSpPr/>
          <p:nvPr/>
        </p:nvSpPr>
        <p:spPr>
          <a:xfrm>
            <a:off x="12206218" y="7542939"/>
            <a:ext cx="4147654" cy="562182"/>
          </a:xfrm>
          <a:custGeom>
            <a:avLst/>
            <a:gdLst/>
            <a:ahLst/>
            <a:cxnLst/>
            <a:rect l="l" t="t" r="r" b="b"/>
            <a:pathLst>
              <a:path w="4147654" h="562182">
                <a:moveTo>
                  <a:pt x="0" y="0"/>
                </a:moveTo>
                <a:lnTo>
                  <a:pt x="4147654" y="0"/>
                </a:lnTo>
                <a:lnTo>
                  <a:pt x="4147654" y="562182"/>
                </a:lnTo>
                <a:lnTo>
                  <a:pt x="0" y="562182"/>
                </a:lnTo>
                <a:lnTo>
                  <a:pt x="0" y="0"/>
                </a:lnTo>
                <a:close/>
              </a:path>
            </a:pathLst>
          </a:custGeom>
          <a:blipFill>
            <a:blip r:embed="rId4"/>
            <a:stretch>
              <a:fillRect/>
            </a:stretch>
          </a:blipFill>
        </p:spPr>
        <p:txBody>
          <a:bodyPr/>
          <a:lstStyle/>
          <a:p>
            <a:endParaRPr lang="it-IT"/>
          </a:p>
        </p:txBody>
      </p:sp>
      <p:sp>
        <p:nvSpPr>
          <p:cNvPr id="9" name="TextBox 9"/>
          <p:cNvSpPr txBox="1"/>
          <p:nvPr/>
        </p:nvSpPr>
        <p:spPr>
          <a:xfrm>
            <a:off x="690998" y="1741306"/>
            <a:ext cx="16906005" cy="1313501"/>
          </a:xfrm>
          <a:prstGeom prst="rect">
            <a:avLst/>
          </a:prstGeom>
        </p:spPr>
        <p:txBody>
          <a:bodyPr lIns="0" tIns="0" rIns="0" bIns="0" rtlCol="0" anchor="t">
            <a:spAutoFit/>
          </a:bodyPr>
          <a:lstStyle/>
          <a:p>
            <a:pPr algn="just">
              <a:lnSpc>
                <a:spcPts val="3500"/>
              </a:lnSpc>
              <a:spcBef>
                <a:spcPct val="0"/>
              </a:spcBef>
            </a:pPr>
            <a:r>
              <a:rPr lang="en-US" sz="2500" dirty="0">
                <a:solidFill>
                  <a:srgbClr val="052D4C"/>
                </a:solidFill>
                <a:latin typeface="Montserrat Medium"/>
              </a:rPr>
              <a:t>During the movement of the underwater robot, due to the nonlinear and time-varying characteristics of the external water flow disturbance, the system is prone to oscillation and even instability. </a:t>
            </a:r>
          </a:p>
          <a:p>
            <a:pPr algn="just">
              <a:lnSpc>
                <a:spcPts val="3500"/>
              </a:lnSpc>
              <a:spcBef>
                <a:spcPct val="0"/>
              </a:spcBef>
            </a:pPr>
            <a:r>
              <a:rPr lang="en-US" sz="2500" dirty="0">
                <a:solidFill>
                  <a:srgbClr val="052D4C"/>
                </a:solidFill>
                <a:latin typeface="Montserrat Medium"/>
              </a:rPr>
              <a:t>To solve the case, the controller used is a</a:t>
            </a:r>
            <a:r>
              <a:rPr lang="en-US" sz="2500" dirty="0">
                <a:solidFill>
                  <a:srgbClr val="052D4C"/>
                </a:solidFill>
                <a:latin typeface="Montserrat Bold"/>
              </a:rPr>
              <a:t> 4-DOF cascade PID</a:t>
            </a:r>
            <a:r>
              <a:rPr lang="en-US" sz="2500" dirty="0">
                <a:solidFill>
                  <a:srgbClr val="052D4C"/>
                </a:solidFill>
                <a:latin typeface="Montserrat Medium"/>
              </a:rPr>
              <a:t>.</a:t>
            </a:r>
          </a:p>
        </p:txBody>
      </p:sp>
      <p:sp>
        <p:nvSpPr>
          <p:cNvPr id="10" name="TextBox 10"/>
          <p:cNvSpPr txBox="1"/>
          <p:nvPr/>
        </p:nvSpPr>
        <p:spPr>
          <a:xfrm>
            <a:off x="1044009" y="8369462"/>
            <a:ext cx="5954232" cy="1461169"/>
          </a:xfrm>
          <a:prstGeom prst="rect">
            <a:avLst/>
          </a:prstGeom>
        </p:spPr>
        <p:txBody>
          <a:bodyPr lIns="0" tIns="0" rIns="0" bIns="0" rtlCol="0" anchor="t">
            <a:spAutoFit/>
          </a:bodyPr>
          <a:lstStyle/>
          <a:p>
            <a:pPr algn="just">
              <a:lnSpc>
                <a:spcPts val="2940"/>
              </a:lnSpc>
              <a:spcBef>
                <a:spcPct val="0"/>
              </a:spcBef>
            </a:pPr>
            <a:r>
              <a:rPr lang="en-US" sz="2100" dirty="0">
                <a:solidFill>
                  <a:srgbClr val="052D4C"/>
                </a:solidFill>
                <a:latin typeface="Montserrat"/>
              </a:rPr>
              <a:t>The </a:t>
            </a:r>
            <a:r>
              <a:rPr lang="en-US" sz="2100" dirty="0">
                <a:solidFill>
                  <a:srgbClr val="052D4C"/>
                </a:solidFill>
                <a:latin typeface="Montserrat Bold"/>
              </a:rPr>
              <a:t>reference input</a:t>
            </a:r>
            <a:r>
              <a:rPr lang="en-US" sz="2100" dirty="0">
                <a:solidFill>
                  <a:srgbClr val="052D4C"/>
                </a:solidFill>
                <a:latin typeface="Montserrat"/>
              </a:rPr>
              <a:t> of the control system is composed of the expected value of depth and triaxial angle and the undulating frequency. </a:t>
            </a:r>
          </a:p>
        </p:txBody>
      </p:sp>
      <p:sp>
        <p:nvSpPr>
          <p:cNvPr id="11" name="TextBox 11"/>
          <p:cNvSpPr txBox="1"/>
          <p:nvPr/>
        </p:nvSpPr>
        <p:spPr>
          <a:xfrm>
            <a:off x="10629424" y="8369462"/>
            <a:ext cx="6629876" cy="1461169"/>
          </a:xfrm>
          <a:prstGeom prst="rect">
            <a:avLst/>
          </a:prstGeom>
        </p:spPr>
        <p:txBody>
          <a:bodyPr lIns="0" tIns="0" rIns="0" bIns="0" rtlCol="0" anchor="t">
            <a:spAutoFit/>
          </a:bodyPr>
          <a:lstStyle/>
          <a:p>
            <a:pPr algn="just">
              <a:lnSpc>
                <a:spcPts val="2940"/>
              </a:lnSpc>
              <a:spcBef>
                <a:spcPct val="0"/>
              </a:spcBef>
            </a:pPr>
            <a:r>
              <a:rPr lang="en-US" sz="2100" dirty="0">
                <a:solidFill>
                  <a:srgbClr val="052D4C"/>
                </a:solidFill>
                <a:latin typeface="Montserrat"/>
              </a:rPr>
              <a:t>The </a:t>
            </a:r>
            <a:r>
              <a:rPr lang="en-US" sz="2100" dirty="0">
                <a:solidFill>
                  <a:srgbClr val="052D4C"/>
                </a:solidFill>
                <a:latin typeface="Montserrat Bold"/>
              </a:rPr>
              <a:t>output </a:t>
            </a:r>
            <a:r>
              <a:rPr lang="en-US" sz="2100" dirty="0">
                <a:solidFill>
                  <a:srgbClr val="052D4C"/>
                </a:solidFill>
                <a:latin typeface="Montserrat"/>
              </a:rPr>
              <a:t>of the controller contains the expected vertical force, rolling torque, pitching torque, and yaw torque calculated by the four-channel controllers.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68518" b="-68518"/>
            </a:stretch>
          </a:blipFill>
        </p:spPr>
        <p:txBody>
          <a:bodyPr/>
          <a:lstStyle/>
          <a:p>
            <a:endParaRPr lang="it-IT"/>
          </a:p>
        </p:txBody>
      </p:sp>
      <p:sp>
        <p:nvSpPr>
          <p:cNvPr id="3" name="TextBox 3"/>
          <p:cNvSpPr txBox="1"/>
          <p:nvPr/>
        </p:nvSpPr>
        <p:spPr>
          <a:xfrm>
            <a:off x="9144000" y="-152400"/>
            <a:ext cx="8613659" cy="1368426"/>
          </a:xfrm>
          <a:prstGeom prst="rect">
            <a:avLst/>
          </a:prstGeom>
        </p:spPr>
        <p:txBody>
          <a:bodyPr lIns="0" tIns="0" rIns="0" bIns="0" rtlCol="0" anchor="t">
            <a:spAutoFit/>
          </a:bodyPr>
          <a:lstStyle/>
          <a:p>
            <a:pPr algn="ctr">
              <a:lnSpc>
                <a:spcPts val="11199"/>
              </a:lnSpc>
            </a:pPr>
            <a:r>
              <a:rPr lang="en-US" sz="7999">
                <a:solidFill>
                  <a:srgbClr val="052D4C"/>
                </a:solidFill>
                <a:latin typeface="Montserrat Classic Bold"/>
              </a:rPr>
              <a:t>Control Model</a:t>
            </a:r>
          </a:p>
        </p:txBody>
      </p:sp>
      <p:sp>
        <p:nvSpPr>
          <p:cNvPr id="4" name="AutoShape 4"/>
          <p:cNvSpPr/>
          <p:nvPr/>
        </p:nvSpPr>
        <p:spPr>
          <a:xfrm>
            <a:off x="9002794" y="1181100"/>
            <a:ext cx="11360471" cy="278871"/>
          </a:xfrm>
          <a:prstGeom prst="rect">
            <a:avLst/>
          </a:prstGeom>
          <a:solidFill>
            <a:srgbClr val="053D57"/>
          </a:solidFill>
        </p:spPr>
        <p:txBody>
          <a:bodyPr/>
          <a:lstStyle/>
          <a:p>
            <a:endParaRPr lang="it-IT"/>
          </a:p>
        </p:txBody>
      </p:sp>
      <p:sp>
        <p:nvSpPr>
          <p:cNvPr id="5" name="Freeform 5"/>
          <p:cNvSpPr/>
          <p:nvPr/>
        </p:nvSpPr>
        <p:spPr>
          <a:xfrm>
            <a:off x="1808941" y="2752041"/>
            <a:ext cx="15450359" cy="5482386"/>
          </a:xfrm>
          <a:custGeom>
            <a:avLst/>
            <a:gdLst/>
            <a:ahLst/>
            <a:cxnLst/>
            <a:rect l="l" t="t" r="r" b="b"/>
            <a:pathLst>
              <a:path w="15450359" h="5482386">
                <a:moveTo>
                  <a:pt x="0" y="0"/>
                </a:moveTo>
                <a:lnTo>
                  <a:pt x="15450359" y="0"/>
                </a:lnTo>
                <a:lnTo>
                  <a:pt x="15450359" y="5482385"/>
                </a:lnTo>
                <a:lnTo>
                  <a:pt x="0" y="5482385"/>
                </a:lnTo>
                <a:lnTo>
                  <a:pt x="0" y="0"/>
                </a:lnTo>
                <a:close/>
              </a:path>
            </a:pathLst>
          </a:custGeom>
          <a:blipFill>
            <a:blip r:embed="rId3"/>
            <a:stretch>
              <a:fillRect/>
            </a:stretch>
          </a:blipFill>
        </p:spPr>
        <p:txBody>
          <a:bodyPr/>
          <a:lstStyle/>
          <a:p>
            <a:endParaRPr lang="it-IT"/>
          </a:p>
        </p:txBody>
      </p:sp>
      <p:sp>
        <p:nvSpPr>
          <p:cNvPr id="6" name="AutoShape 6"/>
          <p:cNvSpPr/>
          <p:nvPr/>
        </p:nvSpPr>
        <p:spPr>
          <a:xfrm>
            <a:off x="809731" y="608013"/>
            <a:ext cx="5253099" cy="2391310"/>
          </a:xfrm>
          <a:prstGeom prst="rect">
            <a:avLst/>
          </a:prstGeom>
          <a:solidFill>
            <a:srgbClr val="053D57"/>
          </a:solidFill>
        </p:spPr>
        <p:txBody>
          <a:bodyPr/>
          <a:lstStyle/>
          <a:p>
            <a:endParaRPr lang="it-IT"/>
          </a:p>
        </p:txBody>
      </p:sp>
      <p:sp>
        <p:nvSpPr>
          <p:cNvPr id="7" name="AutoShape 7"/>
          <p:cNvSpPr/>
          <p:nvPr/>
        </p:nvSpPr>
        <p:spPr>
          <a:xfrm>
            <a:off x="502844" y="6357713"/>
            <a:ext cx="4870383" cy="2662988"/>
          </a:xfrm>
          <a:prstGeom prst="rect">
            <a:avLst/>
          </a:prstGeom>
          <a:solidFill>
            <a:srgbClr val="053D57"/>
          </a:solidFill>
        </p:spPr>
        <p:txBody>
          <a:bodyPr/>
          <a:lstStyle/>
          <a:p>
            <a:endParaRPr lang="it-IT"/>
          </a:p>
        </p:txBody>
      </p:sp>
      <p:sp>
        <p:nvSpPr>
          <p:cNvPr id="8" name="AutoShape 8"/>
          <p:cNvSpPr/>
          <p:nvPr/>
        </p:nvSpPr>
        <p:spPr>
          <a:xfrm>
            <a:off x="6485730" y="1536871"/>
            <a:ext cx="5034130" cy="1732068"/>
          </a:xfrm>
          <a:prstGeom prst="rect">
            <a:avLst/>
          </a:prstGeom>
          <a:solidFill>
            <a:srgbClr val="053D57"/>
          </a:solidFill>
        </p:spPr>
        <p:txBody>
          <a:bodyPr/>
          <a:lstStyle/>
          <a:p>
            <a:endParaRPr lang="it-IT"/>
          </a:p>
        </p:txBody>
      </p:sp>
      <p:sp>
        <p:nvSpPr>
          <p:cNvPr id="9" name="AutoShape 9"/>
          <p:cNvSpPr/>
          <p:nvPr/>
        </p:nvSpPr>
        <p:spPr>
          <a:xfrm>
            <a:off x="5993466" y="7689207"/>
            <a:ext cx="4453948" cy="2123534"/>
          </a:xfrm>
          <a:prstGeom prst="rect">
            <a:avLst/>
          </a:prstGeom>
          <a:solidFill>
            <a:srgbClr val="053D57"/>
          </a:solidFill>
        </p:spPr>
        <p:txBody>
          <a:bodyPr/>
          <a:lstStyle/>
          <a:p>
            <a:endParaRPr lang="it-IT"/>
          </a:p>
        </p:txBody>
      </p:sp>
      <p:sp>
        <p:nvSpPr>
          <p:cNvPr id="10" name="TextBox 10"/>
          <p:cNvSpPr txBox="1"/>
          <p:nvPr/>
        </p:nvSpPr>
        <p:spPr>
          <a:xfrm>
            <a:off x="1192447" y="817196"/>
            <a:ext cx="4487667" cy="1934845"/>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Montserrat"/>
              </a:rPr>
              <a:t>A </a:t>
            </a:r>
            <a:r>
              <a:rPr lang="en-US" sz="2199">
                <a:solidFill>
                  <a:srgbClr val="FFFFFF"/>
                </a:solidFill>
                <a:latin typeface="Montserrat Bold"/>
              </a:rPr>
              <a:t>control distributor</a:t>
            </a:r>
            <a:r>
              <a:rPr lang="en-US" sz="2199">
                <a:solidFill>
                  <a:srgbClr val="FFFFFF"/>
                </a:solidFill>
                <a:latin typeface="Montserrat"/>
              </a:rPr>
              <a:t> is introduced to  convert the expected force and torque calculated by the controller into direct control parameters.</a:t>
            </a:r>
          </a:p>
        </p:txBody>
      </p:sp>
      <p:sp>
        <p:nvSpPr>
          <p:cNvPr id="11" name="TextBox 11"/>
          <p:cNvSpPr txBox="1"/>
          <p:nvPr/>
        </p:nvSpPr>
        <p:spPr>
          <a:xfrm>
            <a:off x="6697719" y="1639405"/>
            <a:ext cx="4610151" cy="1560492"/>
          </a:xfrm>
          <a:prstGeom prst="rect">
            <a:avLst/>
          </a:prstGeom>
        </p:spPr>
        <p:txBody>
          <a:bodyPr lIns="0" tIns="0" rIns="0" bIns="0" rtlCol="0" anchor="t">
            <a:spAutoFit/>
          </a:bodyPr>
          <a:lstStyle/>
          <a:p>
            <a:pPr algn="just">
              <a:lnSpc>
                <a:spcPts val="3079"/>
              </a:lnSpc>
              <a:spcBef>
                <a:spcPct val="0"/>
              </a:spcBef>
            </a:pPr>
            <a:r>
              <a:rPr lang="en-US" sz="2200" dirty="0">
                <a:solidFill>
                  <a:schemeClr val="bg1"/>
                </a:solidFill>
                <a:latin typeface="Montserrat Medium" panose="00000600000000000000" pitchFamily="2" charset="0"/>
              </a:rPr>
              <a:t>The conversion relationship between the input force and the 6-DoF torques of the robot with the </a:t>
            </a:r>
            <a:r>
              <a:rPr lang="en-US" sz="2200" b="1" dirty="0">
                <a:solidFill>
                  <a:schemeClr val="bg1"/>
                </a:solidFill>
                <a:latin typeface="Montserrat Medium" panose="00000600000000000000" pitchFamily="2" charset="0"/>
              </a:rPr>
              <a:t>control matrix B</a:t>
            </a:r>
            <a:r>
              <a:rPr lang="en-US" sz="2200" dirty="0">
                <a:solidFill>
                  <a:schemeClr val="bg1"/>
                </a:solidFill>
                <a:latin typeface="Montserrat Medium" panose="00000600000000000000" pitchFamily="2" charset="0"/>
              </a:rPr>
              <a:t>.</a:t>
            </a:r>
          </a:p>
        </p:txBody>
      </p:sp>
      <p:sp>
        <p:nvSpPr>
          <p:cNvPr id="12" name="TextBox 12"/>
          <p:cNvSpPr txBox="1"/>
          <p:nvPr/>
        </p:nvSpPr>
        <p:spPr>
          <a:xfrm>
            <a:off x="694202" y="6702735"/>
            <a:ext cx="4487667" cy="1934845"/>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Montserrat Bold"/>
              </a:rPr>
              <a:t>Dynamic equations</a:t>
            </a:r>
            <a:r>
              <a:rPr lang="en-US" sz="2199">
                <a:solidFill>
                  <a:srgbClr val="FFFFFF"/>
                </a:solidFill>
                <a:latin typeface="Montserrat"/>
              </a:rPr>
              <a:t> from which are retrieved the  thrust of propellers and the  forward or backward thrust generated by the undulating fin.</a:t>
            </a:r>
          </a:p>
        </p:txBody>
      </p:sp>
      <p:sp>
        <p:nvSpPr>
          <p:cNvPr id="13" name="TextBox 13"/>
          <p:cNvSpPr txBox="1"/>
          <p:nvPr/>
        </p:nvSpPr>
        <p:spPr>
          <a:xfrm>
            <a:off x="6303288" y="7959764"/>
            <a:ext cx="3834303" cy="1544320"/>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Montserrat"/>
              </a:rPr>
              <a:t>Matlab function from which it’s obtained the </a:t>
            </a:r>
            <a:r>
              <a:rPr lang="en-US" sz="2199">
                <a:solidFill>
                  <a:srgbClr val="FFFFFF"/>
                </a:solidFill>
                <a:latin typeface="Montserrat Bold"/>
              </a:rPr>
              <a:t>velocity  </a:t>
            </a:r>
            <a:r>
              <a:rPr lang="en-US" sz="2199">
                <a:solidFill>
                  <a:srgbClr val="FFFFFF"/>
                </a:solidFill>
                <a:latin typeface="Montserrat"/>
              </a:rPr>
              <a:t>of the robot using the inverse of Jacobian.</a:t>
            </a:r>
          </a:p>
        </p:txBody>
      </p:sp>
      <p:sp>
        <p:nvSpPr>
          <p:cNvPr id="14" name="AutoShape 14"/>
          <p:cNvSpPr/>
          <p:nvPr/>
        </p:nvSpPr>
        <p:spPr>
          <a:xfrm>
            <a:off x="11067653" y="8068742"/>
            <a:ext cx="5078759" cy="2123534"/>
          </a:xfrm>
          <a:prstGeom prst="rect">
            <a:avLst/>
          </a:prstGeom>
          <a:solidFill>
            <a:srgbClr val="053D57"/>
          </a:solidFill>
        </p:spPr>
        <p:txBody>
          <a:bodyPr/>
          <a:lstStyle/>
          <a:p>
            <a:endParaRPr lang="it-IT"/>
          </a:p>
        </p:txBody>
      </p:sp>
      <p:sp>
        <p:nvSpPr>
          <p:cNvPr id="15" name="TextBox 15"/>
          <p:cNvSpPr txBox="1"/>
          <p:nvPr/>
        </p:nvSpPr>
        <p:spPr>
          <a:xfrm>
            <a:off x="11307870" y="8348726"/>
            <a:ext cx="4655807" cy="1410386"/>
          </a:xfrm>
          <a:prstGeom prst="rect">
            <a:avLst/>
          </a:prstGeom>
        </p:spPr>
        <p:txBody>
          <a:bodyPr lIns="0" tIns="0" rIns="0" bIns="0" rtlCol="0" anchor="t">
            <a:spAutoFit/>
          </a:bodyPr>
          <a:lstStyle/>
          <a:p>
            <a:pPr algn="just">
              <a:lnSpc>
                <a:spcPts val="2822"/>
              </a:lnSpc>
              <a:spcBef>
                <a:spcPct val="0"/>
              </a:spcBef>
            </a:pPr>
            <a:r>
              <a:rPr lang="en-US" sz="2015">
                <a:solidFill>
                  <a:srgbClr val="FFFFFF"/>
                </a:solidFill>
                <a:latin typeface="Montserrat"/>
              </a:rPr>
              <a:t>From the dynamic </a:t>
            </a:r>
            <a:r>
              <a:rPr lang="en-US" sz="2015" dirty="0" err="1">
                <a:solidFill>
                  <a:srgbClr val="FFFFFF"/>
                </a:solidFill>
                <a:latin typeface="Montserrat"/>
              </a:rPr>
              <a:t>mathamatical</a:t>
            </a:r>
            <a:r>
              <a:rPr lang="en-US" sz="2015" dirty="0">
                <a:solidFill>
                  <a:srgbClr val="FFFFFF"/>
                </a:solidFill>
                <a:latin typeface="Montserrat"/>
              </a:rPr>
              <a:t> model of the robot it’s obtained he </a:t>
            </a:r>
            <a:r>
              <a:rPr lang="en-US" sz="2015" dirty="0">
                <a:solidFill>
                  <a:srgbClr val="FFFFFF"/>
                </a:solidFill>
                <a:latin typeface="Montserrat Bold"/>
              </a:rPr>
              <a:t>motion </a:t>
            </a:r>
            <a:r>
              <a:rPr lang="en-US" sz="2015" dirty="0">
                <a:solidFill>
                  <a:srgbClr val="FFFFFF"/>
                </a:solidFill>
                <a:latin typeface="Montserrat"/>
              </a:rPr>
              <a:t>decomposed into independent channels.</a:t>
            </a:r>
          </a:p>
        </p:txBody>
      </p:sp>
      <p:sp>
        <p:nvSpPr>
          <p:cNvPr id="16" name="AutoShape 16"/>
          <p:cNvSpPr/>
          <p:nvPr/>
        </p:nvSpPr>
        <p:spPr>
          <a:xfrm>
            <a:off x="12329484" y="1690274"/>
            <a:ext cx="5822403" cy="2279737"/>
          </a:xfrm>
          <a:prstGeom prst="rect">
            <a:avLst/>
          </a:prstGeom>
          <a:solidFill>
            <a:srgbClr val="053D57"/>
          </a:solidFill>
        </p:spPr>
        <p:txBody>
          <a:bodyPr/>
          <a:lstStyle/>
          <a:p>
            <a:endParaRPr lang="it-IT"/>
          </a:p>
        </p:txBody>
      </p:sp>
      <p:sp>
        <p:nvSpPr>
          <p:cNvPr id="17" name="TextBox 17"/>
          <p:cNvSpPr txBox="1"/>
          <p:nvPr/>
        </p:nvSpPr>
        <p:spPr>
          <a:xfrm>
            <a:off x="12539034" y="1960831"/>
            <a:ext cx="5376221" cy="1544320"/>
          </a:xfrm>
          <a:prstGeom prst="rect">
            <a:avLst/>
          </a:prstGeom>
        </p:spPr>
        <p:txBody>
          <a:bodyPr lIns="0" tIns="0" rIns="0" bIns="0" rtlCol="0" anchor="t">
            <a:spAutoFit/>
          </a:bodyPr>
          <a:lstStyle/>
          <a:p>
            <a:pPr algn="just">
              <a:lnSpc>
                <a:spcPts val="3079"/>
              </a:lnSpc>
              <a:spcBef>
                <a:spcPct val="0"/>
              </a:spcBef>
            </a:pPr>
            <a:r>
              <a:rPr lang="en-US" sz="2199">
                <a:solidFill>
                  <a:srgbClr val="FFFFFF"/>
                </a:solidFill>
                <a:latin typeface="Montserrat"/>
              </a:rPr>
              <a:t>The </a:t>
            </a:r>
            <a:r>
              <a:rPr lang="en-US" sz="2199">
                <a:solidFill>
                  <a:srgbClr val="FFFFFF"/>
                </a:solidFill>
                <a:latin typeface="Montserrat Bold"/>
              </a:rPr>
              <a:t>linear and angular acceleration</a:t>
            </a:r>
            <a:r>
              <a:rPr lang="en-US" sz="2199">
                <a:solidFill>
                  <a:srgbClr val="FFFFFF"/>
                </a:solidFill>
                <a:latin typeface="Montserrat"/>
              </a:rPr>
              <a:t> of the robot in the geographical coordinate system is extracted from the kinematic matrix conversion.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1411</Words>
  <Application>Microsoft Office PowerPoint</Application>
  <PresentationFormat>Personalizzato</PresentationFormat>
  <Paragraphs>92</Paragraphs>
  <Slides>15</Slides>
  <Notes>0</Notes>
  <HiddenSlides>0</HiddenSlides>
  <MMClips>3</MMClips>
  <ScaleCrop>false</ScaleCrop>
  <HeadingPairs>
    <vt:vector size="6" baseType="variant">
      <vt:variant>
        <vt:lpstr>Caratteri utilizzati</vt:lpstr>
      </vt:variant>
      <vt:variant>
        <vt:i4>14</vt:i4>
      </vt:variant>
      <vt:variant>
        <vt:lpstr>Tema</vt:lpstr>
      </vt:variant>
      <vt:variant>
        <vt:i4>1</vt:i4>
      </vt:variant>
      <vt:variant>
        <vt:lpstr>Titoli diapositive</vt:lpstr>
      </vt:variant>
      <vt:variant>
        <vt:i4>15</vt:i4>
      </vt:variant>
    </vt:vector>
  </HeadingPairs>
  <TitlesOfParts>
    <vt:vector size="30" baseType="lpstr">
      <vt:lpstr>Open Sans</vt:lpstr>
      <vt:lpstr>Montserrat Semi-Bold</vt:lpstr>
      <vt:lpstr>Montserrat Medium Italics</vt:lpstr>
      <vt:lpstr>Montserrat Classic</vt:lpstr>
      <vt:lpstr>Calibri</vt:lpstr>
      <vt:lpstr>Garet 2 Bold</vt:lpstr>
      <vt:lpstr>Avenir Bold</vt:lpstr>
      <vt:lpstr>Montserrat Bold</vt:lpstr>
      <vt:lpstr>Montserrat Medium</vt:lpstr>
      <vt:lpstr>Montserrat</vt:lpstr>
      <vt:lpstr>YAFdtQi73Xs 0</vt:lpstr>
      <vt:lpstr>Arial</vt:lpstr>
      <vt:lpstr>Montserrat Classic Bold</vt:lpstr>
      <vt:lpstr>Avenir</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FSR PRESENTATION</dc:title>
  <cp:lastModifiedBy>Melania Mariniello</cp:lastModifiedBy>
  <cp:revision>13</cp:revision>
  <dcterms:created xsi:type="dcterms:W3CDTF">2006-08-16T00:00:00Z</dcterms:created>
  <dcterms:modified xsi:type="dcterms:W3CDTF">2023-12-10T10:38:01Z</dcterms:modified>
  <dc:identifier>DAFzw9vvDUA</dc:identifier>
</cp:coreProperties>
</file>